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4"/>
  </p:sldMasterIdLst>
  <p:sldIdLst>
    <p:sldId id="256" r:id="rId5"/>
    <p:sldId id="257" r:id="rId6"/>
  </p:sldIdLst>
  <p:sldSz cx="10691813" cy="151193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2D54"/>
    <a:srgbClr val="FFFFFF"/>
    <a:srgbClr val="A5ABBA"/>
    <a:srgbClr val="61C3B9"/>
    <a:srgbClr val="19ABE2"/>
    <a:srgbClr val="273D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46D46DB-2630-44C6-8959-55CE70870C61}" v="1" dt="2025-07-24T14:04:51.3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44" d="100"/>
          <a:sy n="44" d="100"/>
        </p:scale>
        <p:origin x="230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2474395"/>
            <a:ext cx="9088041" cy="5263774"/>
          </a:xfrm>
        </p:spPr>
        <p:txBody>
          <a:bodyPr anchor="b"/>
          <a:lstStyle>
            <a:lvl1pPr algn="ctr">
              <a:defRPr sz="7016"/>
            </a:lvl1pPr>
          </a:lstStyle>
          <a:p>
            <a:r>
              <a:rPr lang="en-US"/>
              <a:t>Click to edit Master title style</a:t>
            </a:r>
            <a:endParaRPr lang="en-US" dirty="0"/>
          </a:p>
        </p:txBody>
      </p:sp>
      <p:sp>
        <p:nvSpPr>
          <p:cNvPr id="3" name="Subtitle 2"/>
          <p:cNvSpPr>
            <a:spLocks noGrp="1"/>
          </p:cNvSpPr>
          <p:nvPr>
            <p:ph type="subTitle" idx="1"/>
          </p:nvPr>
        </p:nvSpPr>
        <p:spPr>
          <a:xfrm>
            <a:off x="1336477" y="7941160"/>
            <a:ext cx="8018860" cy="3650342"/>
          </a:xfrm>
        </p:spPr>
        <p:txBody>
          <a:bodyPr/>
          <a:lstStyle>
            <a:lvl1pPr marL="0" indent="0" algn="ctr">
              <a:buNone/>
              <a:defRPr sz="2806"/>
            </a:lvl1pPr>
            <a:lvl2pPr marL="534604" indent="0" algn="ctr">
              <a:buNone/>
              <a:defRPr sz="2339"/>
            </a:lvl2pPr>
            <a:lvl3pPr marL="1069208" indent="0" algn="ctr">
              <a:buNone/>
              <a:defRPr sz="2105"/>
            </a:lvl3pPr>
            <a:lvl4pPr marL="1603812" indent="0" algn="ctr">
              <a:buNone/>
              <a:defRPr sz="1871"/>
            </a:lvl4pPr>
            <a:lvl5pPr marL="2138416" indent="0" algn="ctr">
              <a:buNone/>
              <a:defRPr sz="1871"/>
            </a:lvl5pPr>
            <a:lvl6pPr marL="2673020" indent="0" algn="ctr">
              <a:buNone/>
              <a:defRPr sz="1871"/>
            </a:lvl6pPr>
            <a:lvl7pPr marL="3207624" indent="0" algn="ctr">
              <a:buNone/>
              <a:defRPr sz="1871"/>
            </a:lvl7pPr>
            <a:lvl8pPr marL="3742228" indent="0" algn="ctr">
              <a:buNone/>
              <a:defRPr sz="1871"/>
            </a:lvl8pPr>
            <a:lvl9pPr marL="4276832" indent="0" algn="ctr">
              <a:buNone/>
              <a:defRPr sz="187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6003C7-F356-432D-9E2C-31E50FD80589}" type="datetimeFigureOut">
              <a:rPr lang="en-GB" smtClean="0"/>
              <a:t>24/07/2025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1368905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6003C7-F356-432D-9E2C-31E50FD80589}" type="datetimeFigureOut">
              <a:rPr lang="en-GB" smtClean="0"/>
              <a:t>24/07/2025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1244210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804966"/>
            <a:ext cx="2305422" cy="1281295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35063" y="804966"/>
            <a:ext cx="6782619" cy="128129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6003C7-F356-432D-9E2C-31E50FD80589}" type="datetimeFigureOut">
              <a:rPr lang="en-GB" smtClean="0"/>
              <a:t>24/07/2025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1545642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6003C7-F356-432D-9E2C-31E50FD80589}" type="datetimeFigureOut">
              <a:rPr lang="en-GB" smtClean="0"/>
              <a:t>24/07/2025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3418888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9494" y="3769342"/>
            <a:ext cx="9221689" cy="6289229"/>
          </a:xfrm>
        </p:spPr>
        <p:txBody>
          <a:bodyPr anchor="b"/>
          <a:lstStyle>
            <a:lvl1pPr>
              <a:defRPr sz="7016"/>
            </a:lvl1pPr>
          </a:lstStyle>
          <a:p>
            <a:r>
              <a:rPr lang="en-US"/>
              <a:t>Click to edit Master title style</a:t>
            </a:r>
            <a:endParaRPr lang="en-US" dirty="0"/>
          </a:p>
        </p:txBody>
      </p:sp>
      <p:sp>
        <p:nvSpPr>
          <p:cNvPr id="3" name="Text Placeholder 2"/>
          <p:cNvSpPr>
            <a:spLocks noGrp="1"/>
          </p:cNvSpPr>
          <p:nvPr>
            <p:ph type="body" idx="1"/>
          </p:nvPr>
        </p:nvSpPr>
        <p:spPr>
          <a:xfrm>
            <a:off x="729494" y="10118069"/>
            <a:ext cx="9221689" cy="3307357"/>
          </a:xfrm>
        </p:spPr>
        <p:txBody>
          <a:bodyPr/>
          <a:lstStyle>
            <a:lvl1pPr marL="0" indent="0">
              <a:buNone/>
              <a:defRPr sz="2806">
                <a:solidFill>
                  <a:schemeClr val="tx1">
                    <a:tint val="82000"/>
                  </a:schemeClr>
                </a:solidFill>
              </a:defRPr>
            </a:lvl1pPr>
            <a:lvl2pPr marL="534604" indent="0">
              <a:buNone/>
              <a:defRPr sz="2339">
                <a:solidFill>
                  <a:schemeClr val="tx1">
                    <a:tint val="82000"/>
                  </a:schemeClr>
                </a:solidFill>
              </a:defRPr>
            </a:lvl2pPr>
            <a:lvl3pPr marL="1069208" indent="0">
              <a:buNone/>
              <a:defRPr sz="2105">
                <a:solidFill>
                  <a:schemeClr val="tx1">
                    <a:tint val="82000"/>
                  </a:schemeClr>
                </a:solidFill>
              </a:defRPr>
            </a:lvl3pPr>
            <a:lvl4pPr marL="1603812" indent="0">
              <a:buNone/>
              <a:defRPr sz="1871">
                <a:solidFill>
                  <a:schemeClr val="tx1">
                    <a:tint val="82000"/>
                  </a:schemeClr>
                </a:solidFill>
              </a:defRPr>
            </a:lvl4pPr>
            <a:lvl5pPr marL="2138416" indent="0">
              <a:buNone/>
              <a:defRPr sz="1871">
                <a:solidFill>
                  <a:schemeClr val="tx1">
                    <a:tint val="82000"/>
                  </a:schemeClr>
                </a:solidFill>
              </a:defRPr>
            </a:lvl5pPr>
            <a:lvl6pPr marL="2673020" indent="0">
              <a:buNone/>
              <a:defRPr sz="1871">
                <a:solidFill>
                  <a:schemeClr val="tx1">
                    <a:tint val="82000"/>
                  </a:schemeClr>
                </a:solidFill>
              </a:defRPr>
            </a:lvl6pPr>
            <a:lvl7pPr marL="3207624" indent="0">
              <a:buNone/>
              <a:defRPr sz="1871">
                <a:solidFill>
                  <a:schemeClr val="tx1">
                    <a:tint val="82000"/>
                  </a:schemeClr>
                </a:solidFill>
              </a:defRPr>
            </a:lvl7pPr>
            <a:lvl8pPr marL="3742228" indent="0">
              <a:buNone/>
              <a:defRPr sz="1871">
                <a:solidFill>
                  <a:schemeClr val="tx1">
                    <a:tint val="82000"/>
                  </a:schemeClr>
                </a:solidFill>
              </a:defRPr>
            </a:lvl8pPr>
            <a:lvl9pPr marL="4276832" indent="0">
              <a:buNone/>
              <a:defRPr sz="1871">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6003C7-F356-432D-9E2C-31E50FD80589}" type="datetimeFigureOut">
              <a:rPr lang="en-GB" smtClean="0"/>
              <a:t>24/07/2025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2009822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35062" y="4024827"/>
            <a:ext cx="4544021" cy="9593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412730" y="4024827"/>
            <a:ext cx="4544021" cy="959308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6003C7-F356-432D-9E2C-31E50FD80589}" type="datetimeFigureOut">
              <a:rPr lang="en-GB" smtClean="0"/>
              <a:t>24/07/2025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37047991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6455" y="804969"/>
            <a:ext cx="9221689" cy="2922375"/>
          </a:xfrm>
        </p:spPr>
        <p:txBody>
          <a:bodyPr/>
          <a:lstStyle/>
          <a:p>
            <a:r>
              <a:rPr lang="en-US"/>
              <a:t>Click to edit Master title style</a:t>
            </a:r>
            <a:endParaRPr lang="en-US" dirty="0"/>
          </a:p>
        </p:txBody>
      </p:sp>
      <p:sp>
        <p:nvSpPr>
          <p:cNvPr id="3" name="Text Placeholder 2"/>
          <p:cNvSpPr>
            <a:spLocks noGrp="1"/>
          </p:cNvSpPr>
          <p:nvPr>
            <p:ph type="body" idx="1"/>
          </p:nvPr>
        </p:nvSpPr>
        <p:spPr>
          <a:xfrm>
            <a:off x="736456" y="3706342"/>
            <a:ext cx="4523137"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US"/>
              <a:t>Click to edit Master text styles</a:t>
            </a:r>
          </a:p>
        </p:txBody>
      </p:sp>
      <p:sp>
        <p:nvSpPr>
          <p:cNvPr id="4" name="Content Placeholder 3"/>
          <p:cNvSpPr>
            <a:spLocks noGrp="1"/>
          </p:cNvSpPr>
          <p:nvPr>
            <p:ph sz="half" idx="2"/>
          </p:nvPr>
        </p:nvSpPr>
        <p:spPr>
          <a:xfrm>
            <a:off x="736456" y="5522763"/>
            <a:ext cx="4523137" cy="8123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412731" y="3706342"/>
            <a:ext cx="4545413" cy="1816421"/>
          </a:xfrm>
        </p:spPr>
        <p:txBody>
          <a:bodyPr anchor="b"/>
          <a:lstStyle>
            <a:lvl1pPr marL="0" indent="0">
              <a:buNone/>
              <a:defRPr sz="2806" b="1"/>
            </a:lvl1pPr>
            <a:lvl2pPr marL="534604" indent="0">
              <a:buNone/>
              <a:defRPr sz="2339" b="1"/>
            </a:lvl2pPr>
            <a:lvl3pPr marL="1069208" indent="0">
              <a:buNone/>
              <a:defRPr sz="2105" b="1"/>
            </a:lvl3pPr>
            <a:lvl4pPr marL="1603812" indent="0">
              <a:buNone/>
              <a:defRPr sz="1871" b="1"/>
            </a:lvl4pPr>
            <a:lvl5pPr marL="2138416" indent="0">
              <a:buNone/>
              <a:defRPr sz="1871" b="1"/>
            </a:lvl5pPr>
            <a:lvl6pPr marL="2673020" indent="0">
              <a:buNone/>
              <a:defRPr sz="1871" b="1"/>
            </a:lvl6pPr>
            <a:lvl7pPr marL="3207624" indent="0">
              <a:buNone/>
              <a:defRPr sz="1871" b="1"/>
            </a:lvl7pPr>
            <a:lvl8pPr marL="3742228" indent="0">
              <a:buNone/>
              <a:defRPr sz="1871" b="1"/>
            </a:lvl8pPr>
            <a:lvl9pPr marL="4276832" indent="0">
              <a:buNone/>
              <a:defRPr sz="1871" b="1"/>
            </a:lvl9pPr>
          </a:lstStyle>
          <a:p>
            <a:pPr lvl="0"/>
            <a:r>
              <a:rPr lang="en-US"/>
              <a:t>Click to edit Master text styles</a:t>
            </a:r>
          </a:p>
        </p:txBody>
      </p:sp>
      <p:sp>
        <p:nvSpPr>
          <p:cNvPr id="6" name="Content Placeholder 5"/>
          <p:cNvSpPr>
            <a:spLocks noGrp="1"/>
          </p:cNvSpPr>
          <p:nvPr>
            <p:ph sz="quarter" idx="4"/>
          </p:nvPr>
        </p:nvSpPr>
        <p:spPr>
          <a:xfrm>
            <a:off x="5412731" y="5522763"/>
            <a:ext cx="4545413" cy="81231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6003C7-F356-432D-9E2C-31E50FD80589}" type="datetimeFigureOut">
              <a:rPr lang="en-GB" smtClean="0"/>
              <a:t>24/07/2025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3893123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6003C7-F356-432D-9E2C-31E50FD80589}" type="datetimeFigureOut">
              <a:rPr lang="en-GB" smtClean="0"/>
              <a:t>24/07/2025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1429656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6003C7-F356-432D-9E2C-31E50FD80589}" type="datetimeFigureOut">
              <a:rPr lang="en-GB" smtClean="0"/>
              <a:t>24/07/2025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3617551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US"/>
              <a:t>Click to edit Master title style</a:t>
            </a:r>
            <a:endParaRPr lang="en-US" dirty="0"/>
          </a:p>
        </p:txBody>
      </p:sp>
      <p:sp>
        <p:nvSpPr>
          <p:cNvPr id="3" name="Content Placeholder 2"/>
          <p:cNvSpPr>
            <a:spLocks noGrp="1"/>
          </p:cNvSpPr>
          <p:nvPr>
            <p:ph idx="1"/>
          </p:nvPr>
        </p:nvSpPr>
        <p:spPr>
          <a:xfrm>
            <a:off x="4545413" y="2176910"/>
            <a:ext cx="5412730" cy="10744538"/>
          </a:xfrm>
        </p:spPr>
        <p:txBody>
          <a:bodyPr/>
          <a:lstStyle>
            <a:lvl1pPr>
              <a:defRPr sz="3742"/>
            </a:lvl1pPr>
            <a:lvl2pPr>
              <a:defRPr sz="3274"/>
            </a:lvl2pPr>
            <a:lvl3pPr>
              <a:defRPr sz="2806"/>
            </a:lvl3pPr>
            <a:lvl4pPr>
              <a:defRPr sz="2339"/>
            </a:lvl4pPr>
            <a:lvl5pPr>
              <a:defRPr sz="2339"/>
            </a:lvl5pPr>
            <a:lvl6pPr>
              <a:defRPr sz="2339"/>
            </a:lvl6pPr>
            <a:lvl7pPr>
              <a:defRPr sz="2339"/>
            </a:lvl7pPr>
            <a:lvl8pPr>
              <a:defRPr sz="2339"/>
            </a:lvl8pPr>
            <a:lvl9pPr>
              <a:defRPr sz="233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US"/>
              <a:t>Click to edit Master text styles</a:t>
            </a:r>
          </a:p>
        </p:txBody>
      </p:sp>
      <p:sp>
        <p:nvSpPr>
          <p:cNvPr id="5" name="Date Placeholder 4"/>
          <p:cNvSpPr>
            <a:spLocks noGrp="1"/>
          </p:cNvSpPr>
          <p:nvPr>
            <p:ph type="dt" sz="half" idx="10"/>
          </p:nvPr>
        </p:nvSpPr>
        <p:spPr/>
        <p:txBody>
          <a:bodyPr/>
          <a:lstStyle/>
          <a:p>
            <a:fld id="{0A6003C7-F356-432D-9E2C-31E50FD80589}" type="datetimeFigureOut">
              <a:rPr lang="en-GB" smtClean="0"/>
              <a:t>24/07/2025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826399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6455" y="1007957"/>
            <a:ext cx="3448388" cy="3527848"/>
          </a:xfrm>
        </p:spPr>
        <p:txBody>
          <a:bodyPr anchor="b"/>
          <a:lstStyle>
            <a:lvl1pPr>
              <a:defRPr sz="3742"/>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5413" y="2176910"/>
            <a:ext cx="5412730" cy="10744538"/>
          </a:xfrm>
        </p:spPr>
        <p:txBody>
          <a:bodyPr anchor="t"/>
          <a:lstStyle>
            <a:lvl1pPr marL="0" indent="0">
              <a:buNone/>
              <a:defRPr sz="3742"/>
            </a:lvl1pPr>
            <a:lvl2pPr marL="534604" indent="0">
              <a:buNone/>
              <a:defRPr sz="3274"/>
            </a:lvl2pPr>
            <a:lvl3pPr marL="1069208" indent="0">
              <a:buNone/>
              <a:defRPr sz="2806"/>
            </a:lvl3pPr>
            <a:lvl4pPr marL="1603812" indent="0">
              <a:buNone/>
              <a:defRPr sz="2339"/>
            </a:lvl4pPr>
            <a:lvl5pPr marL="2138416" indent="0">
              <a:buNone/>
              <a:defRPr sz="2339"/>
            </a:lvl5pPr>
            <a:lvl6pPr marL="2673020" indent="0">
              <a:buNone/>
              <a:defRPr sz="2339"/>
            </a:lvl6pPr>
            <a:lvl7pPr marL="3207624" indent="0">
              <a:buNone/>
              <a:defRPr sz="2339"/>
            </a:lvl7pPr>
            <a:lvl8pPr marL="3742228" indent="0">
              <a:buNone/>
              <a:defRPr sz="2339"/>
            </a:lvl8pPr>
            <a:lvl9pPr marL="4276832" indent="0">
              <a:buNone/>
              <a:defRPr sz="2339"/>
            </a:lvl9pPr>
          </a:lstStyle>
          <a:p>
            <a:r>
              <a:rPr lang="en-US"/>
              <a:t>Click icon to add picture</a:t>
            </a:r>
            <a:endParaRPr lang="en-US" dirty="0"/>
          </a:p>
        </p:txBody>
      </p:sp>
      <p:sp>
        <p:nvSpPr>
          <p:cNvPr id="4" name="Text Placeholder 3"/>
          <p:cNvSpPr>
            <a:spLocks noGrp="1"/>
          </p:cNvSpPr>
          <p:nvPr>
            <p:ph type="body" sz="half" idx="2"/>
          </p:nvPr>
        </p:nvSpPr>
        <p:spPr>
          <a:xfrm>
            <a:off x="736455" y="4535805"/>
            <a:ext cx="3448388" cy="8403140"/>
          </a:xfrm>
        </p:spPr>
        <p:txBody>
          <a:bodyPr/>
          <a:lstStyle>
            <a:lvl1pPr marL="0" indent="0">
              <a:buNone/>
              <a:defRPr sz="1871"/>
            </a:lvl1pPr>
            <a:lvl2pPr marL="534604" indent="0">
              <a:buNone/>
              <a:defRPr sz="1637"/>
            </a:lvl2pPr>
            <a:lvl3pPr marL="1069208" indent="0">
              <a:buNone/>
              <a:defRPr sz="1403"/>
            </a:lvl3pPr>
            <a:lvl4pPr marL="1603812" indent="0">
              <a:buNone/>
              <a:defRPr sz="1169"/>
            </a:lvl4pPr>
            <a:lvl5pPr marL="2138416" indent="0">
              <a:buNone/>
              <a:defRPr sz="1169"/>
            </a:lvl5pPr>
            <a:lvl6pPr marL="2673020" indent="0">
              <a:buNone/>
              <a:defRPr sz="1169"/>
            </a:lvl6pPr>
            <a:lvl7pPr marL="3207624" indent="0">
              <a:buNone/>
              <a:defRPr sz="1169"/>
            </a:lvl7pPr>
            <a:lvl8pPr marL="3742228" indent="0">
              <a:buNone/>
              <a:defRPr sz="1169"/>
            </a:lvl8pPr>
            <a:lvl9pPr marL="4276832" indent="0">
              <a:buNone/>
              <a:defRPr sz="1169"/>
            </a:lvl9pPr>
          </a:lstStyle>
          <a:p>
            <a:pPr lvl="0"/>
            <a:r>
              <a:rPr lang="en-US"/>
              <a:t>Click to edit Master text styles</a:t>
            </a:r>
          </a:p>
        </p:txBody>
      </p:sp>
      <p:sp>
        <p:nvSpPr>
          <p:cNvPr id="5" name="Date Placeholder 4"/>
          <p:cNvSpPr>
            <a:spLocks noGrp="1"/>
          </p:cNvSpPr>
          <p:nvPr>
            <p:ph type="dt" sz="half" idx="10"/>
          </p:nvPr>
        </p:nvSpPr>
        <p:spPr/>
        <p:txBody>
          <a:bodyPr/>
          <a:lstStyle/>
          <a:p>
            <a:fld id="{0A6003C7-F356-432D-9E2C-31E50FD80589}" type="datetimeFigureOut">
              <a:rPr lang="en-GB" smtClean="0"/>
              <a:t>24/07/2025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A9EB1EA-DFAE-48B3-857D-0E9EC635A0BA}" type="slidenum">
              <a:rPr lang="en-GB" smtClean="0"/>
              <a:t>‹#›</a:t>
            </a:fld>
            <a:endParaRPr lang="en-GB"/>
          </a:p>
        </p:txBody>
      </p:sp>
    </p:spTree>
    <p:extLst>
      <p:ext uri="{BB962C8B-B14F-4D97-AF65-F5344CB8AC3E}">
        <p14:creationId xmlns:p14="http://schemas.microsoft.com/office/powerpoint/2010/main" val="1434367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804969"/>
            <a:ext cx="9221689" cy="292237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735062" y="4024827"/>
            <a:ext cx="9221689" cy="959308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062" y="14013401"/>
            <a:ext cx="2405658" cy="804965"/>
          </a:xfrm>
          <a:prstGeom prst="rect">
            <a:avLst/>
          </a:prstGeom>
        </p:spPr>
        <p:txBody>
          <a:bodyPr vert="horz" lIns="91440" tIns="45720" rIns="91440" bIns="45720" rtlCol="0" anchor="ctr"/>
          <a:lstStyle>
            <a:lvl1pPr algn="l">
              <a:defRPr sz="1403">
                <a:solidFill>
                  <a:schemeClr val="tx1">
                    <a:tint val="82000"/>
                  </a:schemeClr>
                </a:solidFill>
              </a:defRPr>
            </a:lvl1pPr>
          </a:lstStyle>
          <a:p>
            <a:fld id="{0A6003C7-F356-432D-9E2C-31E50FD80589}" type="datetimeFigureOut">
              <a:rPr lang="en-GB" smtClean="0"/>
              <a:t>24/07/2025</a:t>
            </a:fld>
            <a:endParaRPr lang="en-GB"/>
          </a:p>
        </p:txBody>
      </p:sp>
      <p:sp>
        <p:nvSpPr>
          <p:cNvPr id="5" name="Footer Placeholder 4"/>
          <p:cNvSpPr>
            <a:spLocks noGrp="1"/>
          </p:cNvSpPr>
          <p:nvPr>
            <p:ph type="ftr" sz="quarter" idx="3"/>
          </p:nvPr>
        </p:nvSpPr>
        <p:spPr>
          <a:xfrm>
            <a:off x="3541663" y="14013401"/>
            <a:ext cx="3608487" cy="804965"/>
          </a:xfrm>
          <a:prstGeom prst="rect">
            <a:avLst/>
          </a:prstGeom>
        </p:spPr>
        <p:txBody>
          <a:bodyPr vert="horz" lIns="91440" tIns="45720" rIns="91440" bIns="45720" rtlCol="0" anchor="ctr"/>
          <a:lstStyle>
            <a:lvl1pPr algn="ctr">
              <a:defRPr sz="1403">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7551093" y="14013401"/>
            <a:ext cx="2405658" cy="804965"/>
          </a:xfrm>
          <a:prstGeom prst="rect">
            <a:avLst/>
          </a:prstGeom>
        </p:spPr>
        <p:txBody>
          <a:bodyPr vert="horz" lIns="91440" tIns="45720" rIns="91440" bIns="45720" rtlCol="0" anchor="ctr"/>
          <a:lstStyle>
            <a:lvl1pPr algn="r">
              <a:defRPr sz="1403">
                <a:solidFill>
                  <a:schemeClr val="tx1">
                    <a:tint val="82000"/>
                  </a:schemeClr>
                </a:solidFill>
              </a:defRPr>
            </a:lvl1pPr>
          </a:lstStyle>
          <a:p>
            <a:fld id="{7A9EB1EA-DFAE-48B3-857D-0E9EC635A0BA}" type="slidenum">
              <a:rPr lang="en-GB" smtClean="0"/>
              <a:t>‹#›</a:t>
            </a:fld>
            <a:endParaRPr lang="en-GB"/>
          </a:p>
        </p:txBody>
      </p:sp>
    </p:spTree>
    <p:extLst>
      <p:ext uri="{BB962C8B-B14F-4D97-AF65-F5344CB8AC3E}">
        <p14:creationId xmlns:p14="http://schemas.microsoft.com/office/powerpoint/2010/main" val="204774881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1069208" rtl="0" eaLnBrk="1" latinLnBrk="0" hangingPunct="1">
        <a:lnSpc>
          <a:spcPct val="90000"/>
        </a:lnSpc>
        <a:spcBef>
          <a:spcPct val="0"/>
        </a:spcBef>
        <a:buNone/>
        <a:defRPr sz="5145" kern="1200">
          <a:solidFill>
            <a:schemeClr val="tx1"/>
          </a:solidFill>
          <a:latin typeface="+mj-lt"/>
          <a:ea typeface="+mj-ea"/>
          <a:cs typeface="+mj-cs"/>
        </a:defRPr>
      </a:lvl1pPr>
    </p:titleStyle>
    <p:bodyStyle>
      <a:lvl1pPr marL="267302" indent="-267302" algn="l" defTabSz="1069208" rtl="0" eaLnBrk="1" latinLnBrk="0" hangingPunct="1">
        <a:lnSpc>
          <a:spcPct val="90000"/>
        </a:lnSpc>
        <a:spcBef>
          <a:spcPts val="1169"/>
        </a:spcBef>
        <a:buFont typeface="Arial" panose="020B0604020202020204" pitchFamily="34" charset="0"/>
        <a:buChar char="•"/>
        <a:defRPr sz="3274" kern="1200">
          <a:solidFill>
            <a:schemeClr val="tx1"/>
          </a:solidFill>
          <a:latin typeface="+mn-lt"/>
          <a:ea typeface="+mn-ea"/>
          <a:cs typeface="+mn-cs"/>
        </a:defRPr>
      </a:lvl1pPr>
      <a:lvl2pPr marL="801906" indent="-267302" algn="l" defTabSz="1069208" rtl="0" eaLnBrk="1" latinLnBrk="0" hangingPunct="1">
        <a:lnSpc>
          <a:spcPct val="90000"/>
        </a:lnSpc>
        <a:spcBef>
          <a:spcPts val="585"/>
        </a:spcBef>
        <a:buFont typeface="Arial" panose="020B0604020202020204" pitchFamily="34" charset="0"/>
        <a:buChar char="•"/>
        <a:defRPr sz="2806" kern="1200">
          <a:solidFill>
            <a:schemeClr val="tx1"/>
          </a:solidFill>
          <a:latin typeface="+mn-lt"/>
          <a:ea typeface="+mn-ea"/>
          <a:cs typeface="+mn-cs"/>
        </a:defRPr>
      </a:lvl2pPr>
      <a:lvl3pPr marL="1336510" indent="-267302" algn="l" defTabSz="1069208" rtl="0" eaLnBrk="1" latinLnBrk="0" hangingPunct="1">
        <a:lnSpc>
          <a:spcPct val="90000"/>
        </a:lnSpc>
        <a:spcBef>
          <a:spcPts val="585"/>
        </a:spcBef>
        <a:buFont typeface="Arial" panose="020B0604020202020204" pitchFamily="34" charset="0"/>
        <a:buChar char="•"/>
        <a:defRPr sz="2339" kern="1200">
          <a:solidFill>
            <a:schemeClr val="tx1"/>
          </a:solidFill>
          <a:latin typeface="+mn-lt"/>
          <a:ea typeface="+mn-ea"/>
          <a:cs typeface="+mn-cs"/>
        </a:defRPr>
      </a:lvl3pPr>
      <a:lvl4pPr marL="187111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4pPr>
      <a:lvl5pPr marL="2405718"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5pPr>
      <a:lvl6pPr marL="2940322"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6pPr>
      <a:lvl7pPr marL="3474926"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7pPr>
      <a:lvl8pPr marL="4009530"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8pPr>
      <a:lvl9pPr marL="4544134" indent="-267302" algn="l" defTabSz="1069208" rtl="0" eaLnBrk="1" latinLnBrk="0" hangingPunct="1">
        <a:lnSpc>
          <a:spcPct val="90000"/>
        </a:lnSpc>
        <a:spcBef>
          <a:spcPts val="585"/>
        </a:spcBef>
        <a:buFont typeface="Arial" panose="020B0604020202020204" pitchFamily="34" charset="0"/>
        <a:buChar char="•"/>
        <a:defRPr sz="2105" kern="1200">
          <a:solidFill>
            <a:schemeClr val="tx1"/>
          </a:solidFill>
          <a:latin typeface="+mn-lt"/>
          <a:ea typeface="+mn-ea"/>
          <a:cs typeface="+mn-cs"/>
        </a:defRPr>
      </a:lvl9pPr>
    </p:bodyStyle>
    <p:otherStyle>
      <a:defPPr>
        <a:defRPr lang="en-US"/>
      </a:defPPr>
      <a:lvl1pPr marL="0" algn="l" defTabSz="1069208" rtl="0" eaLnBrk="1" latinLnBrk="0" hangingPunct="1">
        <a:defRPr sz="2105" kern="1200">
          <a:solidFill>
            <a:schemeClr val="tx1"/>
          </a:solidFill>
          <a:latin typeface="+mn-lt"/>
          <a:ea typeface="+mn-ea"/>
          <a:cs typeface="+mn-cs"/>
        </a:defRPr>
      </a:lvl1pPr>
      <a:lvl2pPr marL="534604" algn="l" defTabSz="1069208" rtl="0" eaLnBrk="1" latinLnBrk="0" hangingPunct="1">
        <a:defRPr sz="2105" kern="1200">
          <a:solidFill>
            <a:schemeClr val="tx1"/>
          </a:solidFill>
          <a:latin typeface="+mn-lt"/>
          <a:ea typeface="+mn-ea"/>
          <a:cs typeface="+mn-cs"/>
        </a:defRPr>
      </a:lvl2pPr>
      <a:lvl3pPr marL="1069208" algn="l" defTabSz="1069208" rtl="0" eaLnBrk="1" latinLnBrk="0" hangingPunct="1">
        <a:defRPr sz="2105" kern="1200">
          <a:solidFill>
            <a:schemeClr val="tx1"/>
          </a:solidFill>
          <a:latin typeface="+mn-lt"/>
          <a:ea typeface="+mn-ea"/>
          <a:cs typeface="+mn-cs"/>
        </a:defRPr>
      </a:lvl3pPr>
      <a:lvl4pPr marL="1603812" algn="l" defTabSz="1069208" rtl="0" eaLnBrk="1" latinLnBrk="0" hangingPunct="1">
        <a:defRPr sz="2105" kern="1200">
          <a:solidFill>
            <a:schemeClr val="tx1"/>
          </a:solidFill>
          <a:latin typeface="+mn-lt"/>
          <a:ea typeface="+mn-ea"/>
          <a:cs typeface="+mn-cs"/>
        </a:defRPr>
      </a:lvl4pPr>
      <a:lvl5pPr marL="2138416" algn="l" defTabSz="1069208" rtl="0" eaLnBrk="1" latinLnBrk="0" hangingPunct="1">
        <a:defRPr sz="2105" kern="1200">
          <a:solidFill>
            <a:schemeClr val="tx1"/>
          </a:solidFill>
          <a:latin typeface="+mn-lt"/>
          <a:ea typeface="+mn-ea"/>
          <a:cs typeface="+mn-cs"/>
        </a:defRPr>
      </a:lvl5pPr>
      <a:lvl6pPr marL="2673020" algn="l" defTabSz="1069208" rtl="0" eaLnBrk="1" latinLnBrk="0" hangingPunct="1">
        <a:defRPr sz="2105" kern="1200">
          <a:solidFill>
            <a:schemeClr val="tx1"/>
          </a:solidFill>
          <a:latin typeface="+mn-lt"/>
          <a:ea typeface="+mn-ea"/>
          <a:cs typeface="+mn-cs"/>
        </a:defRPr>
      </a:lvl6pPr>
      <a:lvl7pPr marL="3207624" algn="l" defTabSz="1069208" rtl="0" eaLnBrk="1" latinLnBrk="0" hangingPunct="1">
        <a:defRPr sz="2105" kern="1200">
          <a:solidFill>
            <a:schemeClr val="tx1"/>
          </a:solidFill>
          <a:latin typeface="+mn-lt"/>
          <a:ea typeface="+mn-ea"/>
          <a:cs typeface="+mn-cs"/>
        </a:defRPr>
      </a:lvl7pPr>
      <a:lvl8pPr marL="3742228" algn="l" defTabSz="1069208" rtl="0" eaLnBrk="1" latinLnBrk="0" hangingPunct="1">
        <a:defRPr sz="2105" kern="1200">
          <a:solidFill>
            <a:schemeClr val="tx1"/>
          </a:solidFill>
          <a:latin typeface="+mn-lt"/>
          <a:ea typeface="+mn-ea"/>
          <a:cs typeface="+mn-cs"/>
        </a:defRPr>
      </a:lvl8pPr>
      <a:lvl9pPr marL="4276832" algn="l" defTabSz="1069208" rtl="0" eaLnBrk="1" latinLnBrk="0" hangingPunct="1">
        <a:defRPr sz="210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13" Type="http://schemas.openxmlformats.org/officeDocument/2006/relationships/image" Target="../media/image12.sv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sv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svg"/><Relationship Id="rId9" Type="http://schemas.openxmlformats.org/officeDocument/2006/relationships/image" Target="../media/image8.png"/><Relationship Id="rId14" Type="http://schemas.openxmlformats.org/officeDocument/2006/relationships/image" Target="../media/image13.jpg"/></Relationships>
</file>

<file path=ppt/slides/_rels/slide2.xml.rels><?xml version="1.0" encoding="UTF-8" standalone="yes"?>
<Relationships xmlns="http://schemas.openxmlformats.org/package/2006/relationships"><Relationship Id="rId8" Type="http://schemas.openxmlformats.org/officeDocument/2006/relationships/image" Target="../media/image20.png"/><Relationship Id="rId3" Type="http://schemas.openxmlformats.org/officeDocument/2006/relationships/image" Target="../media/image15.svg"/><Relationship Id="rId7" Type="http://schemas.openxmlformats.org/officeDocument/2006/relationships/image" Target="../media/image19.svg"/><Relationship Id="rId12" Type="http://schemas.openxmlformats.org/officeDocument/2006/relationships/image" Target="../media/image22.jpeg"/><Relationship Id="rId2" Type="http://schemas.openxmlformats.org/officeDocument/2006/relationships/image" Target="../media/image14.png"/><Relationship Id="rId1" Type="http://schemas.openxmlformats.org/officeDocument/2006/relationships/slideLayout" Target="../slideLayouts/slideLayout2.xml"/><Relationship Id="rId6" Type="http://schemas.openxmlformats.org/officeDocument/2006/relationships/image" Target="../media/image18.png"/><Relationship Id="rId11" Type="http://schemas.openxmlformats.org/officeDocument/2006/relationships/image" Target="../media/image12.svg"/><Relationship Id="rId5" Type="http://schemas.openxmlformats.org/officeDocument/2006/relationships/image" Target="../media/image17.svg"/><Relationship Id="rId10" Type="http://schemas.openxmlformats.org/officeDocument/2006/relationships/image" Target="../media/image11.png"/><Relationship Id="rId4" Type="http://schemas.openxmlformats.org/officeDocument/2006/relationships/image" Target="../media/image16.png"/><Relationship Id="rId9" Type="http://schemas.openxmlformats.org/officeDocument/2006/relationships/image" Target="../media/image21.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a:extLst>
              <a:ext uri="{FF2B5EF4-FFF2-40B4-BE49-F238E27FC236}">
                <a16:creationId xmlns:a16="http://schemas.microsoft.com/office/drawing/2014/main" id="{58721EF7-6176-B0F4-EA17-09876E8CEA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65294" y="1"/>
            <a:ext cx="8244884" cy="4634856"/>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F0EF215B-E17D-E0B7-B203-46AAFD082705}"/>
              </a:ext>
            </a:extLst>
          </p:cNvPr>
          <p:cNvSpPr/>
          <p:nvPr/>
        </p:nvSpPr>
        <p:spPr>
          <a:xfrm>
            <a:off x="-1" y="4554917"/>
            <a:ext cx="10691813" cy="3637034"/>
          </a:xfrm>
          <a:prstGeom prst="rect">
            <a:avLst/>
          </a:prstGeom>
          <a:solidFill>
            <a:srgbClr val="19ABE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2" name="Rectangle 11">
            <a:extLst>
              <a:ext uri="{FF2B5EF4-FFF2-40B4-BE49-F238E27FC236}">
                <a16:creationId xmlns:a16="http://schemas.microsoft.com/office/drawing/2014/main" id="{C50B9B4B-F918-74AE-24FD-F74F606EEA6F}"/>
              </a:ext>
            </a:extLst>
          </p:cNvPr>
          <p:cNvSpPr/>
          <p:nvPr/>
        </p:nvSpPr>
        <p:spPr>
          <a:xfrm>
            <a:off x="239874" y="4324350"/>
            <a:ext cx="4991100" cy="10795000"/>
          </a:xfrm>
          <a:prstGeom prst="rect">
            <a:avLst/>
          </a:prstGeom>
          <a:solidFill>
            <a:srgbClr val="1B2D5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a:extLst>
              <a:ext uri="{FF2B5EF4-FFF2-40B4-BE49-F238E27FC236}">
                <a16:creationId xmlns:a16="http://schemas.microsoft.com/office/drawing/2014/main" id="{F531CEDE-5CEA-1E53-F4F5-B2A70A5970AE}"/>
              </a:ext>
            </a:extLst>
          </p:cNvPr>
          <p:cNvSpPr/>
          <p:nvPr/>
        </p:nvSpPr>
        <p:spPr>
          <a:xfrm>
            <a:off x="232549" y="4321020"/>
            <a:ext cx="4998426" cy="2647950"/>
          </a:xfrm>
          <a:prstGeom prst="rect">
            <a:avLst/>
          </a:prstGeom>
          <a:solidFill>
            <a:srgbClr val="273D6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5" name="Rectangle 14">
            <a:extLst>
              <a:ext uri="{FF2B5EF4-FFF2-40B4-BE49-F238E27FC236}">
                <a16:creationId xmlns:a16="http://schemas.microsoft.com/office/drawing/2014/main" id="{8EA4FDB4-0C86-8E0E-A2CD-431CB1667321}"/>
              </a:ext>
            </a:extLst>
          </p:cNvPr>
          <p:cNvSpPr/>
          <p:nvPr/>
        </p:nvSpPr>
        <p:spPr>
          <a:xfrm>
            <a:off x="0" y="11391900"/>
            <a:ext cx="1390650" cy="933450"/>
          </a:xfrm>
          <a:prstGeom prst="rect">
            <a:avLst/>
          </a:prstGeom>
          <a:solidFill>
            <a:srgbClr val="61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7" name="Rectangle 16">
            <a:extLst>
              <a:ext uri="{FF2B5EF4-FFF2-40B4-BE49-F238E27FC236}">
                <a16:creationId xmlns:a16="http://schemas.microsoft.com/office/drawing/2014/main" id="{3C81E837-8510-DA70-9D27-42F4C787B4DF}"/>
              </a:ext>
            </a:extLst>
          </p:cNvPr>
          <p:cNvSpPr/>
          <p:nvPr/>
        </p:nvSpPr>
        <p:spPr>
          <a:xfrm>
            <a:off x="0" y="13890625"/>
            <a:ext cx="1390650" cy="933450"/>
          </a:xfrm>
          <a:prstGeom prst="rect">
            <a:avLst/>
          </a:prstGeom>
          <a:solidFill>
            <a:srgbClr val="61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0C8CC046-B1B2-C245-5E3C-8D18ABAC6398}"/>
              </a:ext>
            </a:extLst>
          </p:cNvPr>
          <p:cNvSpPr txBox="1"/>
          <p:nvPr/>
        </p:nvSpPr>
        <p:spPr>
          <a:xfrm>
            <a:off x="5276857" y="8150932"/>
            <a:ext cx="5414955" cy="6324808"/>
          </a:xfrm>
          <a:prstGeom prst="rect">
            <a:avLst/>
          </a:prstGeom>
          <a:noFill/>
        </p:spPr>
        <p:txBody>
          <a:bodyPr wrap="square" rtlCol="0">
            <a:spAutoFit/>
          </a:bodyPr>
          <a:lstStyle/>
          <a:p>
            <a:r>
              <a:rPr lang="en-GB" sz="4000" dirty="0">
                <a:solidFill>
                  <a:srgbClr val="1B2D54"/>
                </a:solidFill>
                <a:latin typeface="Aptos Black" panose="020F0502020204030204" pitchFamily="34" charset="0"/>
              </a:rPr>
              <a:t>Challenges</a:t>
            </a:r>
          </a:p>
          <a:p>
            <a:r>
              <a:rPr lang="en-GB" sz="2200" b="1" dirty="0">
                <a:solidFill>
                  <a:schemeClr val="tx2">
                    <a:lumMod val="90000"/>
                    <a:lumOff val="10000"/>
                  </a:schemeClr>
                </a:solidFill>
              </a:rPr>
              <a:t>Effective leadership in education policy </a:t>
            </a:r>
          </a:p>
          <a:p>
            <a:r>
              <a:rPr lang="en-GB" sz="1850" dirty="0">
                <a:solidFill>
                  <a:schemeClr val="tx2">
                    <a:lumMod val="90000"/>
                    <a:lumOff val="10000"/>
                  </a:schemeClr>
                </a:solidFill>
              </a:rPr>
              <a:t>To enhance strategic capability in driving impactful educational reforms.</a:t>
            </a:r>
          </a:p>
          <a:p>
            <a:endParaRPr lang="en-GB" sz="1900" b="1" dirty="0">
              <a:solidFill>
                <a:srgbClr val="1B2D54"/>
              </a:solidFill>
            </a:endParaRPr>
          </a:p>
          <a:p>
            <a:r>
              <a:rPr lang="en-GB" sz="2200" b="1" dirty="0">
                <a:solidFill>
                  <a:schemeClr val="tx2">
                    <a:lumMod val="90000"/>
                    <a:lumOff val="10000"/>
                  </a:schemeClr>
                </a:solidFill>
              </a:rPr>
              <a:t>Educational equity as a civil and human </a:t>
            </a:r>
          </a:p>
          <a:p>
            <a:r>
              <a:rPr lang="en-GB" sz="2200" b="1" dirty="0">
                <a:solidFill>
                  <a:schemeClr val="tx2">
                    <a:lumMod val="90000"/>
                    <a:lumOff val="10000"/>
                  </a:schemeClr>
                </a:solidFill>
              </a:rPr>
              <a:t>rights</a:t>
            </a:r>
          </a:p>
          <a:p>
            <a:r>
              <a:rPr lang="en-GB" sz="1850" dirty="0">
                <a:solidFill>
                  <a:schemeClr val="tx2">
                    <a:lumMod val="90000"/>
                    <a:lumOff val="10000"/>
                  </a:schemeClr>
                </a:solidFill>
              </a:rPr>
              <a:t>To understand and apply a rights-based approach to inclusive education.</a:t>
            </a:r>
            <a:endParaRPr lang="en-GB" sz="1850" b="1" dirty="0">
              <a:solidFill>
                <a:schemeClr val="tx2">
                  <a:lumMod val="90000"/>
                  <a:lumOff val="10000"/>
                </a:schemeClr>
              </a:solidFill>
            </a:endParaRPr>
          </a:p>
          <a:p>
            <a:endParaRPr lang="en-GB" sz="2400" dirty="0">
              <a:solidFill>
                <a:srgbClr val="1B2D54"/>
              </a:solidFill>
            </a:endParaRPr>
          </a:p>
          <a:p>
            <a:r>
              <a:rPr lang="en-GB" sz="2200" b="1" dirty="0">
                <a:solidFill>
                  <a:schemeClr val="tx2">
                    <a:lumMod val="90000"/>
                    <a:lumOff val="10000"/>
                  </a:schemeClr>
                </a:solidFill>
              </a:rPr>
              <a:t>International best practices in governance and policy</a:t>
            </a:r>
            <a:br>
              <a:rPr lang="en-GB" sz="2300" b="1" dirty="0">
                <a:solidFill>
                  <a:schemeClr val="tx2">
                    <a:lumMod val="90000"/>
                    <a:lumOff val="10000"/>
                  </a:schemeClr>
                </a:solidFill>
              </a:rPr>
            </a:br>
            <a:r>
              <a:rPr lang="en-GB" sz="1850" dirty="0">
                <a:solidFill>
                  <a:schemeClr val="tx2">
                    <a:lumMod val="90000"/>
                    <a:lumOff val="10000"/>
                  </a:schemeClr>
                </a:solidFill>
              </a:rPr>
              <a:t>To explore proven global models that inform better local policy decisions.</a:t>
            </a:r>
          </a:p>
          <a:p>
            <a:endParaRPr lang="en-GB" sz="2000" b="1" dirty="0">
              <a:solidFill>
                <a:schemeClr val="tx2">
                  <a:lumMod val="90000"/>
                  <a:lumOff val="10000"/>
                </a:schemeClr>
              </a:solidFill>
            </a:endParaRPr>
          </a:p>
          <a:p>
            <a:r>
              <a:rPr lang="en-GB" sz="2200" b="1" dirty="0">
                <a:solidFill>
                  <a:srgbClr val="1B2D54"/>
                </a:solidFill>
              </a:rPr>
              <a:t>Simultaneous interpretation services</a:t>
            </a:r>
          </a:p>
          <a:p>
            <a:r>
              <a:rPr lang="en-GB" sz="1850" dirty="0">
                <a:solidFill>
                  <a:schemeClr val="tx2">
                    <a:lumMod val="90000"/>
                    <a:lumOff val="10000"/>
                  </a:schemeClr>
                </a:solidFill>
              </a:rPr>
              <a:t>To ensure full engagement and comprehension for all participants.</a:t>
            </a:r>
            <a:endParaRPr lang="en-GB" sz="1850" b="1" dirty="0">
              <a:solidFill>
                <a:srgbClr val="1B2D54"/>
              </a:solidFill>
            </a:endParaRPr>
          </a:p>
          <a:p>
            <a:endParaRPr lang="en-GB" sz="2200" b="1" dirty="0">
              <a:solidFill>
                <a:srgbClr val="1B2D54"/>
              </a:solidFill>
            </a:endParaRPr>
          </a:p>
        </p:txBody>
      </p:sp>
      <p:sp>
        <p:nvSpPr>
          <p:cNvPr id="21" name="TextBox 20">
            <a:extLst>
              <a:ext uri="{FF2B5EF4-FFF2-40B4-BE49-F238E27FC236}">
                <a16:creationId xmlns:a16="http://schemas.microsoft.com/office/drawing/2014/main" id="{4C86FBF7-3601-0047-084A-580F94084342}"/>
              </a:ext>
            </a:extLst>
          </p:cNvPr>
          <p:cNvSpPr txBox="1"/>
          <p:nvPr/>
        </p:nvSpPr>
        <p:spPr>
          <a:xfrm>
            <a:off x="5295222" y="4561861"/>
            <a:ext cx="5414956" cy="3339376"/>
          </a:xfrm>
          <a:prstGeom prst="rect">
            <a:avLst/>
          </a:prstGeom>
          <a:noFill/>
        </p:spPr>
        <p:txBody>
          <a:bodyPr wrap="square" lIns="91440" tIns="45720" rIns="91440" bIns="45720" rtlCol="0" anchor="t">
            <a:spAutoFit/>
          </a:bodyPr>
          <a:lstStyle/>
          <a:p>
            <a:r>
              <a:rPr lang="en-GB" sz="4000" dirty="0">
                <a:solidFill>
                  <a:schemeClr val="bg1"/>
                </a:solidFill>
                <a:latin typeface="Aptos Black" panose="020F0502020204030204" pitchFamily="34" charset="0"/>
              </a:rPr>
              <a:t>Overview</a:t>
            </a:r>
          </a:p>
          <a:p>
            <a:r>
              <a:rPr lang="en-GB" sz="1900" dirty="0">
                <a:solidFill>
                  <a:schemeClr val="bg1"/>
                </a:solidFill>
              </a:rPr>
              <a:t>LCT is proud to partner with Homerton College, Cambridge, to deliver ‘Professional Development in Educational Equity as a Civil and Human Right’ to delegates from the East Java House of Representatives (Unicameral Legislature Indonesia). Held in Cambridge  the programme equipped delegates with a comprehensive understanding of  the legal and administrative frameworks essential to policymaking.</a:t>
            </a:r>
          </a:p>
        </p:txBody>
      </p:sp>
      <p:sp>
        <p:nvSpPr>
          <p:cNvPr id="22" name="TextBox 21">
            <a:extLst>
              <a:ext uri="{FF2B5EF4-FFF2-40B4-BE49-F238E27FC236}">
                <a16:creationId xmlns:a16="http://schemas.microsoft.com/office/drawing/2014/main" id="{53F0A7CD-902E-7481-09D9-1CFC9A8C81F1}"/>
              </a:ext>
            </a:extLst>
          </p:cNvPr>
          <p:cNvSpPr txBox="1"/>
          <p:nvPr/>
        </p:nvSpPr>
        <p:spPr>
          <a:xfrm>
            <a:off x="649575" y="5835597"/>
            <a:ext cx="4347682" cy="646331"/>
          </a:xfrm>
          <a:prstGeom prst="rect">
            <a:avLst/>
          </a:prstGeom>
          <a:noFill/>
        </p:spPr>
        <p:txBody>
          <a:bodyPr wrap="square" lIns="91440" tIns="45720" rIns="91440" bIns="45720" rtlCol="0" anchor="t">
            <a:spAutoFit/>
          </a:bodyPr>
          <a:lstStyle/>
          <a:p>
            <a:pPr algn="ctr"/>
            <a:r>
              <a:rPr lang="en-GB" sz="3600" dirty="0">
                <a:solidFill>
                  <a:schemeClr val="bg1"/>
                </a:solidFill>
                <a:latin typeface="Aptos Black"/>
              </a:rPr>
              <a:t>CASE STUDY</a:t>
            </a:r>
          </a:p>
        </p:txBody>
      </p:sp>
      <p:sp>
        <p:nvSpPr>
          <p:cNvPr id="23" name="TextBox 22">
            <a:extLst>
              <a:ext uri="{FF2B5EF4-FFF2-40B4-BE49-F238E27FC236}">
                <a16:creationId xmlns:a16="http://schemas.microsoft.com/office/drawing/2014/main" id="{2C7B6B65-65FC-F5C1-9F5E-8FFDC908AF23}"/>
              </a:ext>
            </a:extLst>
          </p:cNvPr>
          <p:cNvSpPr txBox="1"/>
          <p:nvPr/>
        </p:nvSpPr>
        <p:spPr>
          <a:xfrm>
            <a:off x="415859" y="6833308"/>
            <a:ext cx="4815115" cy="2769989"/>
          </a:xfrm>
          <a:prstGeom prst="rect">
            <a:avLst/>
          </a:prstGeom>
          <a:noFill/>
        </p:spPr>
        <p:txBody>
          <a:bodyPr wrap="square" rtlCol="0">
            <a:spAutoFit/>
          </a:bodyPr>
          <a:lstStyle/>
          <a:p>
            <a:r>
              <a:rPr lang="en-GB" sz="4800" dirty="0">
                <a:solidFill>
                  <a:schemeClr val="bg1"/>
                </a:solidFill>
                <a:latin typeface="Aptos Black" panose="020B0004020202020204" pitchFamily="34" charset="0"/>
              </a:rPr>
              <a:t>About LCT</a:t>
            </a:r>
          </a:p>
          <a:p>
            <a:r>
              <a:rPr lang="en-GB" dirty="0">
                <a:solidFill>
                  <a:schemeClr val="bg1"/>
                </a:solidFill>
              </a:rPr>
              <a:t>LCT International is a British Accreditation Council-accredited provider of CPD-certified executive education, with over 30 years’ experience delivering transformational learning for public and corporate leaders worldwide. We’re proud to have recently achieved Provider of Training Excellence Status.</a:t>
            </a:r>
          </a:p>
        </p:txBody>
      </p:sp>
      <p:sp>
        <p:nvSpPr>
          <p:cNvPr id="24" name="TextBox 23">
            <a:extLst>
              <a:ext uri="{FF2B5EF4-FFF2-40B4-BE49-F238E27FC236}">
                <a16:creationId xmlns:a16="http://schemas.microsoft.com/office/drawing/2014/main" id="{0CCEB5C6-B982-8740-E690-EEB306CB2C46}"/>
              </a:ext>
            </a:extLst>
          </p:cNvPr>
          <p:cNvSpPr txBox="1"/>
          <p:nvPr/>
        </p:nvSpPr>
        <p:spPr>
          <a:xfrm>
            <a:off x="558701" y="9637579"/>
            <a:ext cx="4305803" cy="1569660"/>
          </a:xfrm>
          <a:prstGeom prst="rect">
            <a:avLst/>
          </a:prstGeom>
          <a:noFill/>
        </p:spPr>
        <p:txBody>
          <a:bodyPr wrap="square" rtlCol="0">
            <a:spAutoFit/>
          </a:bodyPr>
          <a:lstStyle/>
          <a:p>
            <a:r>
              <a:rPr lang="en-GB" sz="4800" dirty="0">
                <a:solidFill>
                  <a:schemeClr val="bg1"/>
                </a:solidFill>
                <a:latin typeface="Aptos Black" panose="020B0004020202020204" pitchFamily="34" charset="0"/>
              </a:rPr>
              <a:t>Training</a:t>
            </a:r>
          </a:p>
          <a:p>
            <a:r>
              <a:rPr lang="en-GB" sz="4800" dirty="0">
                <a:solidFill>
                  <a:schemeClr val="bg1"/>
                </a:solidFill>
                <a:latin typeface="Aptos Black" panose="020B0004020202020204" pitchFamily="34" charset="0"/>
              </a:rPr>
              <a:t>Approach</a:t>
            </a:r>
          </a:p>
        </p:txBody>
      </p:sp>
      <p:sp>
        <p:nvSpPr>
          <p:cNvPr id="25" name="TextBox 24">
            <a:extLst>
              <a:ext uri="{FF2B5EF4-FFF2-40B4-BE49-F238E27FC236}">
                <a16:creationId xmlns:a16="http://schemas.microsoft.com/office/drawing/2014/main" id="{3DD9313F-A3A4-00A4-163F-A1BA90B22F51}"/>
              </a:ext>
            </a:extLst>
          </p:cNvPr>
          <p:cNvSpPr txBox="1"/>
          <p:nvPr/>
        </p:nvSpPr>
        <p:spPr>
          <a:xfrm>
            <a:off x="1397968" y="11313336"/>
            <a:ext cx="3246646" cy="1046440"/>
          </a:xfrm>
          <a:prstGeom prst="rect">
            <a:avLst/>
          </a:prstGeom>
          <a:noFill/>
        </p:spPr>
        <p:txBody>
          <a:bodyPr wrap="square" rtlCol="0">
            <a:spAutoFit/>
          </a:bodyPr>
          <a:lstStyle/>
          <a:p>
            <a:r>
              <a:rPr lang="en-GB" sz="2000" b="1" dirty="0">
                <a:solidFill>
                  <a:schemeClr val="bg1"/>
                </a:solidFill>
              </a:rPr>
              <a:t>Interactive Learning </a:t>
            </a:r>
          </a:p>
          <a:p>
            <a:r>
              <a:rPr lang="en-GB" sz="1400" dirty="0">
                <a:solidFill>
                  <a:schemeClr val="bg1"/>
                </a:solidFill>
              </a:rPr>
              <a:t>Case Studies, Group exercises, real - world application to ensure practical engagement</a:t>
            </a:r>
            <a:endParaRPr lang="en-GB" sz="2400" dirty="0">
              <a:solidFill>
                <a:srgbClr val="FFFFFF"/>
              </a:solidFill>
            </a:endParaRPr>
          </a:p>
        </p:txBody>
      </p:sp>
      <p:sp>
        <p:nvSpPr>
          <p:cNvPr id="27" name="TextBox 26">
            <a:extLst>
              <a:ext uri="{FF2B5EF4-FFF2-40B4-BE49-F238E27FC236}">
                <a16:creationId xmlns:a16="http://schemas.microsoft.com/office/drawing/2014/main" id="{CC1449D7-5858-D44F-1181-E1BEDAA67CF0}"/>
              </a:ext>
            </a:extLst>
          </p:cNvPr>
          <p:cNvSpPr txBox="1"/>
          <p:nvPr/>
        </p:nvSpPr>
        <p:spPr>
          <a:xfrm>
            <a:off x="263625" y="4373315"/>
            <a:ext cx="5025942" cy="2131353"/>
          </a:xfrm>
          <a:prstGeom prst="rect">
            <a:avLst/>
          </a:prstGeom>
          <a:noFill/>
        </p:spPr>
        <p:txBody>
          <a:bodyPr wrap="square" lIns="91440" tIns="45720" rIns="91440" bIns="45720" rtlCol="0" anchor="t">
            <a:spAutoFit/>
          </a:bodyPr>
          <a:lstStyle/>
          <a:p>
            <a:endParaRPr lang="en-GB" sz="1950" b="1" dirty="0">
              <a:solidFill>
                <a:schemeClr val="bg1"/>
              </a:solidFill>
              <a:latin typeface="Gill Sans Nova"/>
            </a:endParaRPr>
          </a:p>
          <a:p>
            <a:pPr algn="ctr"/>
            <a:r>
              <a:rPr lang="en-GB" sz="2800" b="1" dirty="0">
                <a:solidFill>
                  <a:schemeClr val="bg1"/>
                </a:solidFill>
                <a:latin typeface="Gill Sans MT" panose="020B0502020104020203" pitchFamily="34" charset="0"/>
              </a:rPr>
              <a:t>East Java Regional House of Representatives</a:t>
            </a:r>
          </a:p>
          <a:p>
            <a:endParaRPr lang="en-GB" sz="1900" b="1" dirty="0">
              <a:solidFill>
                <a:schemeClr val="bg1"/>
              </a:solidFill>
              <a:latin typeface="Gill Sans Nova"/>
            </a:endParaRPr>
          </a:p>
          <a:p>
            <a:endParaRPr lang="en-GB" sz="1900" b="1" dirty="0">
              <a:solidFill>
                <a:schemeClr val="bg1"/>
              </a:solidFill>
              <a:latin typeface="Gill Sans Nova"/>
            </a:endParaRPr>
          </a:p>
          <a:p>
            <a:endParaRPr lang="en-GB" sz="1900" b="1" dirty="0">
              <a:solidFill>
                <a:schemeClr val="bg1"/>
              </a:solidFill>
              <a:latin typeface="Gill Sans Nova"/>
            </a:endParaRPr>
          </a:p>
        </p:txBody>
      </p:sp>
      <p:pic>
        <p:nvPicPr>
          <p:cNvPr id="30" name="Graphic 29" descr="Office worker female with solid fill">
            <a:extLst>
              <a:ext uri="{FF2B5EF4-FFF2-40B4-BE49-F238E27FC236}">
                <a16:creationId xmlns:a16="http://schemas.microsoft.com/office/drawing/2014/main" id="{C7711680-C9A7-3724-6196-7A07F9C961D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419958" y="12683314"/>
            <a:ext cx="869028" cy="869028"/>
          </a:xfrm>
          <a:prstGeom prst="rect">
            <a:avLst/>
          </a:prstGeom>
        </p:spPr>
      </p:pic>
      <p:pic>
        <p:nvPicPr>
          <p:cNvPr id="32" name="Graphic 31" descr="Briefcase with solid fill">
            <a:extLst>
              <a:ext uri="{FF2B5EF4-FFF2-40B4-BE49-F238E27FC236}">
                <a16:creationId xmlns:a16="http://schemas.microsoft.com/office/drawing/2014/main" id="{B30AC532-D2CC-99DE-9F5A-AE6D6C2BC5B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77838" y="14010969"/>
            <a:ext cx="753269" cy="753269"/>
          </a:xfrm>
          <a:prstGeom prst="rect">
            <a:avLst/>
          </a:prstGeom>
        </p:spPr>
      </p:pic>
      <p:pic>
        <p:nvPicPr>
          <p:cNvPr id="34" name="Graphic 33" descr="Laptop with solid fill">
            <a:extLst>
              <a:ext uri="{FF2B5EF4-FFF2-40B4-BE49-F238E27FC236}">
                <a16:creationId xmlns:a16="http://schemas.microsoft.com/office/drawing/2014/main" id="{EFA4C4B8-1822-9F13-B9AC-C9022253FA4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06998" y="11443643"/>
            <a:ext cx="800731" cy="800731"/>
          </a:xfrm>
          <a:prstGeom prst="rect">
            <a:avLst/>
          </a:prstGeom>
        </p:spPr>
      </p:pic>
      <p:sp>
        <p:nvSpPr>
          <p:cNvPr id="39" name="TextBox 38">
            <a:extLst>
              <a:ext uri="{FF2B5EF4-FFF2-40B4-BE49-F238E27FC236}">
                <a16:creationId xmlns:a16="http://schemas.microsoft.com/office/drawing/2014/main" id="{EC865E11-7C4D-E2F5-0D5E-F75505E99B85}"/>
              </a:ext>
            </a:extLst>
          </p:cNvPr>
          <p:cNvSpPr txBox="1"/>
          <p:nvPr/>
        </p:nvSpPr>
        <p:spPr>
          <a:xfrm>
            <a:off x="1390650" y="12539030"/>
            <a:ext cx="3505449" cy="1077218"/>
          </a:xfrm>
          <a:prstGeom prst="rect">
            <a:avLst/>
          </a:prstGeom>
          <a:noFill/>
        </p:spPr>
        <p:txBody>
          <a:bodyPr wrap="square" rtlCol="0">
            <a:spAutoFit/>
          </a:bodyPr>
          <a:lstStyle/>
          <a:p>
            <a:r>
              <a:rPr lang="en-GB" b="1" dirty="0">
                <a:solidFill>
                  <a:schemeClr val="bg1"/>
                </a:solidFill>
              </a:rPr>
              <a:t>Leadership &amp; Stakeholder management Focus </a:t>
            </a:r>
          </a:p>
          <a:p>
            <a:r>
              <a:rPr lang="en-GB" sz="1400" dirty="0">
                <a:solidFill>
                  <a:schemeClr val="bg1"/>
                </a:solidFill>
              </a:rPr>
              <a:t>Strengthening Decision-Making, Team Leadership and Collaboration</a:t>
            </a:r>
          </a:p>
        </p:txBody>
      </p:sp>
      <p:sp>
        <p:nvSpPr>
          <p:cNvPr id="40" name="TextBox 39">
            <a:extLst>
              <a:ext uri="{FF2B5EF4-FFF2-40B4-BE49-F238E27FC236}">
                <a16:creationId xmlns:a16="http://schemas.microsoft.com/office/drawing/2014/main" id="{4C4A57EC-215E-C541-67BF-18A7FDFB299C}"/>
              </a:ext>
            </a:extLst>
          </p:cNvPr>
          <p:cNvSpPr txBox="1"/>
          <p:nvPr/>
        </p:nvSpPr>
        <p:spPr>
          <a:xfrm>
            <a:off x="1390650" y="13925881"/>
            <a:ext cx="5208484" cy="615553"/>
          </a:xfrm>
          <a:prstGeom prst="rect">
            <a:avLst/>
          </a:prstGeom>
          <a:noFill/>
        </p:spPr>
        <p:txBody>
          <a:bodyPr wrap="square" rtlCol="0">
            <a:spAutoFit/>
          </a:bodyPr>
          <a:lstStyle/>
          <a:p>
            <a:r>
              <a:rPr lang="en-GB" sz="2000" b="1" dirty="0">
                <a:solidFill>
                  <a:schemeClr val="bg1"/>
                </a:solidFill>
              </a:rPr>
              <a:t>Practical Application </a:t>
            </a:r>
          </a:p>
          <a:p>
            <a:r>
              <a:rPr lang="en-GB" sz="1400" dirty="0">
                <a:solidFill>
                  <a:schemeClr val="bg1"/>
                </a:solidFill>
              </a:rPr>
              <a:t>Hands-on experience with tasks and strategies</a:t>
            </a:r>
            <a:endParaRPr lang="en-GB" sz="1400" b="1" dirty="0">
              <a:solidFill>
                <a:schemeClr val="bg1"/>
              </a:solidFill>
            </a:endParaRPr>
          </a:p>
        </p:txBody>
      </p:sp>
      <p:pic>
        <p:nvPicPr>
          <p:cNvPr id="7" name="Picture 6" descr="A blue line drawing of people connected to a blue background&#10;&#10;AI-generated content may be incorrect.">
            <a:extLst>
              <a:ext uri="{FF2B5EF4-FFF2-40B4-BE49-F238E27FC236}">
                <a16:creationId xmlns:a16="http://schemas.microsoft.com/office/drawing/2014/main" id="{7FA2619F-649C-7214-F90A-4EB7D03FB47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11390759"/>
            <a:ext cx="1390650" cy="934590"/>
          </a:xfrm>
          <a:prstGeom prst="rect">
            <a:avLst/>
          </a:prstGeom>
        </p:spPr>
      </p:pic>
      <p:pic>
        <p:nvPicPr>
          <p:cNvPr id="9" name="Picture 8" descr="A blue and black handshake&#10;&#10;AI-generated content may be incorrect.">
            <a:extLst>
              <a:ext uri="{FF2B5EF4-FFF2-40B4-BE49-F238E27FC236}">
                <a16:creationId xmlns:a16="http://schemas.microsoft.com/office/drawing/2014/main" id="{BF96AEF8-470D-D4CB-82F0-42D660E91888}"/>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641261"/>
            <a:ext cx="1390650" cy="933450"/>
          </a:xfrm>
          <a:prstGeom prst="rect">
            <a:avLst/>
          </a:prstGeom>
        </p:spPr>
      </p:pic>
      <p:pic>
        <p:nvPicPr>
          <p:cNvPr id="18" name="Picture 17" descr="A blue and black logo&#10;&#10;AI-generated content may be incorrect.">
            <a:extLst>
              <a:ext uri="{FF2B5EF4-FFF2-40B4-BE49-F238E27FC236}">
                <a16:creationId xmlns:a16="http://schemas.microsoft.com/office/drawing/2014/main" id="{FD1A36B6-4FEC-2A3D-1BC3-98559AF8B86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 y="13886913"/>
            <a:ext cx="1390650" cy="937161"/>
          </a:xfrm>
          <a:prstGeom prst="rect">
            <a:avLst/>
          </a:prstGeom>
        </p:spPr>
      </p:pic>
      <p:pic>
        <p:nvPicPr>
          <p:cNvPr id="38" name="Graphic 37">
            <a:extLst>
              <a:ext uri="{FF2B5EF4-FFF2-40B4-BE49-F238E27FC236}">
                <a16:creationId xmlns:a16="http://schemas.microsoft.com/office/drawing/2014/main" id="{0CBC0E09-3A0A-AA2E-F4D9-34472D3999C7}"/>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a:off x="385268" y="195588"/>
            <a:ext cx="1807436" cy="764655"/>
          </a:xfrm>
          <a:prstGeom prst="rect">
            <a:avLst/>
          </a:prstGeom>
        </p:spPr>
      </p:pic>
      <p:pic>
        <p:nvPicPr>
          <p:cNvPr id="3" name="Picture 2" descr="A body of water with trees and a beach&#10;&#10;AI-generated content may be incorrect.">
            <a:extLst>
              <a:ext uri="{FF2B5EF4-FFF2-40B4-BE49-F238E27FC236}">
                <a16:creationId xmlns:a16="http://schemas.microsoft.com/office/drawing/2014/main" id="{3586AEF8-BE2A-B9C5-1DDE-2181D44CD06B}"/>
              </a:ext>
            </a:extLst>
          </p:cNvPr>
          <p:cNvPicPr>
            <a:picLocks noChangeAspect="1"/>
          </p:cNvPicPr>
          <p:nvPr/>
        </p:nvPicPr>
        <p:blipFill>
          <a:blip r:embed="rId14">
            <a:extLst>
              <a:ext uri="{28A0092B-C50C-407E-A947-70E740481C1C}">
                <a14:useLocalDpi xmlns:a14="http://schemas.microsoft.com/office/drawing/2010/main" val="0"/>
              </a:ext>
            </a:extLst>
          </a:blip>
          <a:srcRect l="11480" t="38771" r="5467" b="14824"/>
          <a:stretch>
            <a:fillRect/>
          </a:stretch>
        </p:blipFill>
        <p:spPr>
          <a:xfrm>
            <a:off x="5219061" y="14101446"/>
            <a:ext cx="5491117" cy="1040839"/>
          </a:xfrm>
          <a:prstGeom prst="rect">
            <a:avLst/>
          </a:prstGeom>
        </p:spPr>
      </p:pic>
    </p:spTree>
    <p:extLst>
      <p:ext uri="{BB962C8B-B14F-4D97-AF65-F5344CB8AC3E}">
        <p14:creationId xmlns:p14="http://schemas.microsoft.com/office/powerpoint/2010/main" val="1851506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7600295F-1BA3-9C5C-E235-27909B09327B}"/>
              </a:ext>
            </a:extLst>
          </p:cNvPr>
          <p:cNvSpPr txBox="1"/>
          <p:nvPr/>
        </p:nvSpPr>
        <p:spPr>
          <a:xfrm>
            <a:off x="74005" y="891761"/>
            <a:ext cx="5541083" cy="9941183"/>
          </a:xfrm>
          <a:prstGeom prst="rect">
            <a:avLst/>
          </a:prstGeom>
          <a:noFill/>
        </p:spPr>
        <p:txBody>
          <a:bodyPr wrap="square" lIns="91440" tIns="45720" rIns="91440" bIns="45720" rtlCol="0" anchor="t">
            <a:spAutoFit/>
          </a:bodyPr>
          <a:lstStyle/>
          <a:p>
            <a:r>
              <a:rPr lang="en-GB" sz="4000" dirty="0">
                <a:solidFill>
                  <a:srgbClr val="1B2D54"/>
                </a:solidFill>
                <a:latin typeface="Aptos Black" panose="020F0502020204030204" pitchFamily="34" charset="0"/>
              </a:rPr>
              <a:t>Course Outcomes</a:t>
            </a:r>
            <a:r>
              <a:rPr lang="en-GB" sz="4000" b="1" dirty="0">
                <a:solidFill>
                  <a:srgbClr val="1B2D54"/>
                </a:solidFill>
              </a:rPr>
              <a:t> </a:t>
            </a:r>
            <a:endParaRPr lang="en-GB" sz="4000" dirty="0">
              <a:solidFill>
                <a:srgbClr val="1B2D54"/>
              </a:solidFill>
              <a:latin typeface="Aptos Black" panose="020F0502020204030204" pitchFamily="34" charset="0"/>
            </a:endParaRPr>
          </a:p>
          <a:p>
            <a:r>
              <a:rPr lang="en-GB" sz="2400" b="1" dirty="0">
                <a:solidFill>
                  <a:schemeClr val="tx2">
                    <a:lumMod val="90000"/>
                    <a:lumOff val="10000"/>
                  </a:schemeClr>
                </a:solidFill>
              </a:rPr>
              <a:t>Strengthened Governance Awareness</a:t>
            </a:r>
          </a:p>
          <a:p>
            <a:r>
              <a:rPr lang="en-GB" sz="2000" dirty="0">
                <a:solidFill>
                  <a:schemeClr val="tx2">
                    <a:lumMod val="90000"/>
                    <a:lumOff val="10000"/>
                  </a:schemeClr>
                </a:solidFill>
              </a:rPr>
              <a:t>Delegates gained a deeper understanding of governance structures, civil rights, and their direct influence on equitable education policy.</a:t>
            </a:r>
          </a:p>
          <a:p>
            <a:endParaRPr lang="en-GB" sz="2400" b="1" dirty="0">
              <a:solidFill>
                <a:schemeClr val="tx2">
                  <a:lumMod val="90000"/>
                  <a:lumOff val="10000"/>
                </a:schemeClr>
              </a:solidFill>
            </a:endParaRPr>
          </a:p>
          <a:p>
            <a:r>
              <a:rPr lang="en-GB" sz="2400" b="1" dirty="0">
                <a:solidFill>
                  <a:schemeClr val="tx2">
                    <a:lumMod val="90000"/>
                    <a:lumOff val="10000"/>
                  </a:schemeClr>
                </a:solidFill>
              </a:rPr>
              <a:t>Enhanced Framework Evaluation</a:t>
            </a:r>
          </a:p>
          <a:p>
            <a:r>
              <a:rPr lang="en-GB" sz="2000" dirty="0">
                <a:solidFill>
                  <a:schemeClr val="tx2">
                    <a:lumMod val="90000"/>
                    <a:lumOff val="10000"/>
                  </a:schemeClr>
                </a:solidFill>
              </a:rPr>
              <a:t>Members of East Java Regional House were equipped with practical tools to critically assess and strengthen governance models within their regional institutions.</a:t>
            </a:r>
          </a:p>
          <a:p>
            <a:endParaRPr lang="en-GB" sz="2400" b="1" dirty="0">
              <a:solidFill>
                <a:srgbClr val="1B2D54"/>
              </a:solidFill>
            </a:endParaRPr>
          </a:p>
          <a:p>
            <a:r>
              <a:rPr lang="en-GB" sz="2400" b="1" dirty="0">
                <a:solidFill>
                  <a:schemeClr val="tx2">
                    <a:lumMod val="90000"/>
                    <a:lumOff val="10000"/>
                  </a:schemeClr>
                </a:solidFill>
              </a:rPr>
              <a:t>Improved Legal Insight</a:t>
            </a:r>
          </a:p>
          <a:p>
            <a:r>
              <a:rPr lang="en-GB" sz="2000" dirty="0">
                <a:solidFill>
                  <a:schemeClr val="tx2">
                    <a:lumMod val="90000"/>
                    <a:lumOff val="10000"/>
                  </a:schemeClr>
                </a:solidFill>
              </a:rPr>
              <a:t>Participants developed a stronger awareness of legal frameworks that underpin public service and drive innovation in education policy.</a:t>
            </a:r>
          </a:p>
          <a:p>
            <a:endParaRPr lang="en-GB" sz="2000" b="1" dirty="0">
              <a:solidFill>
                <a:srgbClr val="1B2D54"/>
              </a:solidFill>
            </a:endParaRPr>
          </a:p>
          <a:p>
            <a:r>
              <a:rPr lang="en-GB" sz="2400" b="1" dirty="0">
                <a:solidFill>
                  <a:schemeClr val="tx2">
                    <a:lumMod val="90000"/>
                    <a:lumOff val="10000"/>
                  </a:schemeClr>
                </a:solidFill>
              </a:rPr>
              <a:t>Advanced Ethical Leadership Competence</a:t>
            </a:r>
          </a:p>
          <a:p>
            <a:r>
              <a:rPr lang="en-GB" sz="2000" dirty="0">
                <a:solidFill>
                  <a:schemeClr val="tx2">
                    <a:lumMod val="90000"/>
                    <a:lumOff val="10000"/>
                  </a:schemeClr>
                </a:solidFill>
              </a:rPr>
              <a:t>The East Java Regional House of Representatives explored ethical leadership principles to support more inclusive and transparent policymaking.</a:t>
            </a:r>
          </a:p>
          <a:p>
            <a:endParaRPr lang="en-GB" sz="2000" dirty="0">
              <a:solidFill>
                <a:schemeClr val="tx2">
                  <a:lumMod val="90000"/>
                  <a:lumOff val="10000"/>
                </a:schemeClr>
              </a:solidFill>
            </a:endParaRPr>
          </a:p>
          <a:p>
            <a:r>
              <a:rPr lang="en-GB" sz="2400" b="1" dirty="0">
                <a:solidFill>
                  <a:srgbClr val="1B2D54"/>
                </a:solidFill>
              </a:rPr>
              <a:t>Greater Global Policy Adaptability</a:t>
            </a:r>
          </a:p>
          <a:p>
            <a:r>
              <a:rPr lang="en-GB" sz="2000">
                <a:solidFill>
                  <a:schemeClr val="tx2">
                    <a:lumMod val="90000"/>
                    <a:lumOff val="10000"/>
                  </a:schemeClr>
                </a:solidFill>
              </a:rPr>
              <a:t>Developed the </a:t>
            </a:r>
            <a:r>
              <a:rPr lang="en-GB" sz="2000" dirty="0">
                <a:solidFill>
                  <a:schemeClr val="tx2">
                    <a:lumMod val="90000"/>
                    <a:lumOff val="10000"/>
                  </a:schemeClr>
                </a:solidFill>
              </a:rPr>
              <a:t>ability to adapt international best practices to fit the unique cultural and administrative context of East Java.</a:t>
            </a:r>
          </a:p>
          <a:p>
            <a:endParaRPr lang="en-GB" sz="2400" b="1" dirty="0">
              <a:solidFill>
                <a:srgbClr val="1B2D54"/>
              </a:solidFill>
            </a:endParaRPr>
          </a:p>
          <a:p>
            <a:endParaRPr lang="en-GB" sz="2400" b="1" dirty="0">
              <a:solidFill>
                <a:srgbClr val="1B2D54"/>
              </a:solidFill>
            </a:endParaRPr>
          </a:p>
        </p:txBody>
      </p:sp>
      <p:sp>
        <p:nvSpPr>
          <p:cNvPr id="7" name="Rectangle 6">
            <a:extLst>
              <a:ext uri="{FF2B5EF4-FFF2-40B4-BE49-F238E27FC236}">
                <a16:creationId xmlns:a16="http://schemas.microsoft.com/office/drawing/2014/main" id="{66C75751-5405-BF32-72AC-6EFA1F57D814}"/>
              </a:ext>
            </a:extLst>
          </p:cNvPr>
          <p:cNvSpPr/>
          <p:nvPr/>
        </p:nvSpPr>
        <p:spPr>
          <a:xfrm>
            <a:off x="5696837" y="7102549"/>
            <a:ext cx="4720856" cy="6592186"/>
          </a:xfrm>
          <a:prstGeom prst="rect">
            <a:avLst/>
          </a:prstGeom>
          <a:solidFill>
            <a:srgbClr val="61C3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06D4C17A-E339-D9CF-A4A8-FA2D207648B2}"/>
              </a:ext>
            </a:extLst>
          </p:cNvPr>
          <p:cNvSpPr txBox="1"/>
          <p:nvPr/>
        </p:nvSpPr>
        <p:spPr>
          <a:xfrm>
            <a:off x="5795689" y="7309325"/>
            <a:ext cx="4828011" cy="6340197"/>
          </a:xfrm>
          <a:prstGeom prst="rect">
            <a:avLst/>
          </a:prstGeom>
          <a:noFill/>
        </p:spPr>
        <p:txBody>
          <a:bodyPr wrap="square" rtlCol="0">
            <a:spAutoFit/>
          </a:bodyPr>
          <a:lstStyle/>
          <a:p>
            <a:r>
              <a:rPr lang="en-GB" sz="3600" dirty="0">
                <a:solidFill>
                  <a:schemeClr val="bg1"/>
                </a:solidFill>
                <a:latin typeface="Aptos Black" panose="020F0502020204030204" pitchFamily="34" charset="0"/>
              </a:rPr>
              <a:t>Client Satisfaction</a:t>
            </a:r>
          </a:p>
          <a:p>
            <a:r>
              <a:rPr lang="en-GB" sz="1850" dirty="0">
                <a:solidFill>
                  <a:schemeClr val="bg1"/>
                </a:solidFill>
              </a:rPr>
              <a:t>At LCT International, client satisfaction remains central to everything we do. </a:t>
            </a:r>
          </a:p>
          <a:p>
            <a:endParaRPr lang="en-GB" sz="1850" dirty="0">
              <a:solidFill>
                <a:schemeClr val="bg1"/>
              </a:solidFill>
            </a:endParaRPr>
          </a:p>
          <a:p>
            <a:r>
              <a:rPr lang="en-GB" sz="1850" dirty="0">
                <a:solidFill>
                  <a:schemeClr val="bg1"/>
                </a:solidFill>
              </a:rPr>
              <a:t>The programme was met with extremely positive feedback from the East Java delegation, who praised the relevance of the content, the expertise of the trainers, and the overall quality of the learning experience</a:t>
            </a:r>
          </a:p>
          <a:p>
            <a:endParaRPr lang="en-GB" sz="1850" dirty="0">
              <a:solidFill>
                <a:schemeClr val="bg1"/>
              </a:solidFill>
            </a:endParaRPr>
          </a:p>
          <a:p>
            <a:r>
              <a:rPr lang="en-GB" sz="1850" dirty="0">
                <a:solidFill>
                  <a:schemeClr val="bg1"/>
                </a:solidFill>
              </a:rPr>
              <a:t>“The trainers offered valuable real-world insight, helping us view policy challenges through a global, inclusive lens.” </a:t>
            </a:r>
          </a:p>
          <a:p>
            <a:r>
              <a:rPr lang="en-GB" sz="1850" b="1" dirty="0">
                <a:solidFill>
                  <a:schemeClr val="bg1"/>
                </a:solidFill>
              </a:rPr>
              <a:t>— Senior Member, East Java House of Representatives.</a:t>
            </a:r>
          </a:p>
          <a:p>
            <a:endParaRPr lang="en-GB" sz="1850" dirty="0">
              <a:solidFill>
                <a:schemeClr val="bg1"/>
              </a:solidFill>
            </a:endParaRPr>
          </a:p>
          <a:p>
            <a:r>
              <a:rPr lang="en-GB" sz="1850" dirty="0">
                <a:solidFill>
                  <a:schemeClr val="bg1"/>
                </a:solidFill>
              </a:rPr>
              <a:t> “The sessions were well-paced, practical, and highly engaging. We came away with tools we can apply directly in our constituencies.”  </a:t>
            </a:r>
          </a:p>
          <a:p>
            <a:r>
              <a:rPr lang="en-GB" sz="1850" b="1" dirty="0">
                <a:solidFill>
                  <a:schemeClr val="bg1"/>
                </a:solidFill>
              </a:rPr>
              <a:t>— Committee Participant</a:t>
            </a:r>
          </a:p>
        </p:txBody>
      </p:sp>
      <p:grpSp>
        <p:nvGrpSpPr>
          <p:cNvPr id="22" name="Group 21">
            <a:extLst>
              <a:ext uri="{FF2B5EF4-FFF2-40B4-BE49-F238E27FC236}">
                <a16:creationId xmlns:a16="http://schemas.microsoft.com/office/drawing/2014/main" id="{C48BA139-B202-C883-E4BA-9ED04D494962}"/>
              </a:ext>
            </a:extLst>
          </p:cNvPr>
          <p:cNvGrpSpPr/>
          <p:nvPr/>
        </p:nvGrpSpPr>
        <p:grpSpPr>
          <a:xfrm>
            <a:off x="5707686" y="255181"/>
            <a:ext cx="5090452" cy="6592186"/>
            <a:chOff x="11504427" y="255181"/>
            <a:chExt cx="5090452" cy="6592186"/>
          </a:xfrm>
        </p:grpSpPr>
        <p:sp>
          <p:nvSpPr>
            <p:cNvPr id="6" name="Rectangle 5">
              <a:extLst>
                <a:ext uri="{FF2B5EF4-FFF2-40B4-BE49-F238E27FC236}">
                  <a16:creationId xmlns:a16="http://schemas.microsoft.com/office/drawing/2014/main" id="{71EC1D32-5129-58E8-B14E-F064BDA50756}"/>
                </a:ext>
              </a:extLst>
            </p:cNvPr>
            <p:cNvSpPr/>
            <p:nvPr/>
          </p:nvSpPr>
          <p:spPr>
            <a:xfrm>
              <a:off x="11504427" y="255181"/>
              <a:ext cx="4720856" cy="6592186"/>
            </a:xfrm>
            <a:prstGeom prst="rect">
              <a:avLst/>
            </a:prstGeom>
            <a:solidFill>
              <a:srgbClr val="1B2D54"/>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C982BADB-5A04-F78C-DB32-5E5048632D78}"/>
                </a:ext>
              </a:extLst>
            </p:cNvPr>
            <p:cNvSpPr txBox="1"/>
            <p:nvPr/>
          </p:nvSpPr>
          <p:spPr>
            <a:xfrm>
              <a:off x="11671393" y="429143"/>
              <a:ext cx="4256179" cy="5016758"/>
            </a:xfrm>
            <a:prstGeom prst="rect">
              <a:avLst/>
            </a:prstGeom>
            <a:noFill/>
          </p:spPr>
          <p:txBody>
            <a:bodyPr wrap="square" rtlCol="0">
              <a:spAutoFit/>
            </a:bodyPr>
            <a:lstStyle/>
            <a:p>
              <a:r>
                <a:rPr lang="en-GB" sz="3600" dirty="0">
                  <a:solidFill>
                    <a:schemeClr val="bg1"/>
                  </a:solidFill>
                  <a:latin typeface="Aptos Black" panose="020F0502020204030204" pitchFamily="34" charset="0"/>
                </a:rPr>
                <a:t>Focus On Quality</a:t>
              </a:r>
            </a:p>
            <a:p>
              <a:r>
                <a:rPr lang="en-GB" sz="2000" dirty="0">
                  <a:solidFill>
                    <a:schemeClr val="bg1"/>
                  </a:solidFill>
                </a:rPr>
                <a:t>LCT International is accredited by the British Accreditation Council. This accreditation means that LCT International has chosen to seek external accreditation and receive a review on its processes to demonstrate that it is a high- quality organisation.</a:t>
              </a:r>
            </a:p>
            <a:p>
              <a:endParaRPr lang="en-GB" sz="2000" dirty="0">
                <a:solidFill>
                  <a:schemeClr val="bg1"/>
                </a:solidFill>
              </a:endParaRPr>
            </a:p>
            <a:p>
              <a:r>
                <a:rPr lang="en-GB" sz="2000" dirty="0">
                  <a:solidFill>
                    <a:schemeClr val="bg1"/>
                  </a:solidFill>
                </a:rPr>
                <a:t>In order to achieve BAC accreditation, the institution has to demonstrate that it meets BAC’s rigorous standards in four inspection areas:</a:t>
              </a:r>
            </a:p>
          </p:txBody>
        </p:sp>
        <p:grpSp>
          <p:nvGrpSpPr>
            <p:cNvPr id="21" name="Group 20">
              <a:extLst>
                <a:ext uri="{FF2B5EF4-FFF2-40B4-BE49-F238E27FC236}">
                  <a16:creationId xmlns:a16="http://schemas.microsoft.com/office/drawing/2014/main" id="{4767617D-EBD1-03EC-5DDA-C49169B04D92}"/>
                </a:ext>
              </a:extLst>
            </p:cNvPr>
            <p:cNvGrpSpPr/>
            <p:nvPr/>
          </p:nvGrpSpPr>
          <p:grpSpPr>
            <a:xfrm>
              <a:off x="11787590" y="5619863"/>
              <a:ext cx="4807289" cy="814019"/>
              <a:chOff x="11787590" y="5619863"/>
              <a:chExt cx="4807289" cy="814019"/>
            </a:xfrm>
          </p:grpSpPr>
          <p:sp>
            <p:nvSpPr>
              <p:cNvPr id="12" name="TextBox 11">
                <a:extLst>
                  <a:ext uri="{FF2B5EF4-FFF2-40B4-BE49-F238E27FC236}">
                    <a16:creationId xmlns:a16="http://schemas.microsoft.com/office/drawing/2014/main" id="{B70C8F64-E312-A68E-EC39-42BD571F9806}"/>
                  </a:ext>
                </a:extLst>
              </p:cNvPr>
              <p:cNvSpPr txBox="1"/>
              <p:nvPr/>
            </p:nvSpPr>
            <p:spPr>
              <a:xfrm>
                <a:off x="12341853" y="5619863"/>
                <a:ext cx="2126513" cy="369332"/>
              </a:xfrm>
              <a:prstGeom prst="rect">
                <a:avLst/>
              </a:prstGeom>
              <a:noFill/>
            </p:spPr>
            <p:txBody>
              <a:bodyPr wrap="square" rtlCol="0">
                <a:spAutoFit/>
              </a:bodyPr>
              <a:lstStyle/>
              <a:p>
                <a:r>
                  <a:rPr lang="en-GB" b="1" dirty="0">
                    <a:solidFill>
                      <a:schemeClr val="bg1"/>
                    </a:solidFill>
                  </a:rPr>
                  <a:t>Management</a:t>
                </a:r>
              </a:p>
            </p:txBody>
          </p:sp>
          <p:sp>
            <p:nvSpPr>
              <p:cNvPr id="13" name="TextBox 12">
                <a:extLst>
                  <a:ext uri="{FF2B5EF4-FFF2-40B4-BE49-F238E27FC236}">
                    <a16:creationId xmlns:a16="http://schemas.microsoft.com/office/drawing/2014/main" id="{6B6DE8CB-B8D3-247C-6000-089683421201}"/>
                  </a:ext>
                </a:extLst>
              </p:cNvPr>
              <p:cNvSpPr txBox="1"/>
              <p:nvPr/>
            </p:nvSpPr>
            <p:spPr>
              <a:xfrm>
                <a:off x="12341853" y="6048949"/>
                <a:ext cx="2126513" cy="369332"/>
              </a:xfrm>
              <a:prstGeom prst="rect">
                <a:avLst/>
              </a:prstGeom>
              <a:noFill/>
            </p:spPr>
            <p:txBody>
              <a:bodyPr wrap="square" rtlCol="0">
                <a:spAutoFit/>
              </a:bodyPr>
              <a:lstStyle/>
              <a:p>
                <a:r>
                  <a:rPr lang="en-GB" b="1" dirty="0">
                    <a:solidFill>
                      <a:schemeClr val="bg1"/>
                    </a:solidFill>
                  </a:rPr>
                  <a:t>Welfare</a:t>
                </a:r>
              </a:p>
            </p:txBody>
          </p:sp>
          <p:sp>
            <p:nvSpPr>
              <p:cNvPr id="14" name="TextBox 13">
                <a:extLst>
                  <a:ext uri="{FF2B5EF4-FFF2-40B4-BE49-F238E27FC236}">
                    <a16:creationId xmlns:a16="http://schemas.microsoft.com/office/drawing/2014/main" id="{2D76D51D-9708-ED8C-6071-D1FACA946A3B}"/>
                  </a:ext>
                </a:extLst>
              </p:cNvPr>
              <p:cNvSpPr txBox="1"/>
              <p:nvPr/>
            </p:nvSpPr>
            <p:spPr>
              <a:xfrm>
                <a:off x="14468366" y="5619863"/>
                <a:ext cx="2126513" cy="369332"/>
              </a:xfrm>
              <a:prstGeom prst="rect">
                <a:avLst/>
              </a:prstGeom>
              <a:noFill/>
            </p:spPr>
            <p:txBody>
              <a:bodyPr wrap="square" rtlCol="0">
                <a:spAutoFit/>
              </a:bodyPr>
              <a:lstStyle/>
              <a:p>
                <a:r>
                  <a:rPr lang="en-GB" b="1" dirty="0">
                    <a:solidFill>
                      <a:schemeClr val="bg1"/>
                    </a:solidFill>
                  </a:rPr>
                  <a:t>Teaching</a:t>
                </a:r>
              </a:p>
            </p:txBody>
          </p:sp>
          <p:sp>
            <p:nvSpPr>
              <p:cNvPr id="15" name="TextBox 14">
                <a:extLst>
                  <a:ext uri="{FF2B5EF4-FFF2-40B4-BE49-F238E27FC236}">
                    <a16:creationId xmlns:a16="http://schemas.microsoft.com/office/drawing/2014/main" id="{F38A5A36-3A1C-593B-CAB1-35E6E5181182}"/>
                  </a:ext>
                </a:extLst>
              </p:cNvPr>
              <p:cNvSpPr txBox="1"/>
              <p:nvPr/>
            </p:nvSpPr>
            <p:spPr>
              <a:xfrm>
                <a:off x="14468366" y="6048949"/>
                <a:ext cx="2126513" cy="369332"/>
              </a:xfrm>
              <a:prstGeom prst="rect">
                <a:avLst/>
              </a:prstGeom>
              <a:noFill/>
            </p:spPr>
            <p:txBody>
              <a:bodyPr wrap="square" rtlCol="0">
                <a:spAutoFit/>
              </a:bodyPr>
              <a:lstStyle/>
              <a:p>
                <a:r>
                  <a:rPr lang="en-GB" b="1" dirty="0">
                    <a:solidFill>
                      <a:schemeClr val="bg1"/>
                    </a:solidFill>
                  </a:rPr>
                  <a:t>Facilities</a:t>
                </a:r>
              </a:p>
            </p:txBody>
          </p:sp>
          <p:pic>
            <p:nvPicPr>
              <p:cNvPr id="17" name="Graphic 16" descr="Checkmark with solid fill">
                <a:extLst>
                  <a:ext uri="{FF2B5EF4-FFF2-40B4-BE49-F238E27FC236}">
                    <a16:creationId xmlns:a16="http://schemas.microsoft.com/office/drawing/2014/main" id="{8BFB7B82-F928-C4B2-26EA-352D430EFD74}"/>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787590" y="5619863"/>
                <a:ext cx="369333" cy="369333"/>
              </a:xfrm>
              <a:prstGeom prst="rect">
                <a:avLst/>
              </a:prstGeom>
            </p:spPr>
          </p:pic>
          <p:pic>
            <p:nvPicPr>
              <p:cNvPr id="18" name="Graphic 17" descr="Checkmark with solid fill">
                <a:extLst>
                  <a:ext uri="{FF2B5EF4-FFF2-40B4-BE49-F238E27FC236}">
                    <a16:creationId xmlns:a16="http://schemas.microsoft.com/office/drawing/2014/main" id="{3E379436-BA9A-8E97-F428-97038F01CBB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1787590" y="6064549"/>
                <a:ext cx="369333" cy="369333"/>
              </a:xfrm>
              <a:prstGeom prst="rect">
                <a:avLst/>
              </a:prstGeom>
            </p:spPr>
          </p:pic>
          <p:pic>
            <p:nvPicPr>
              <p:cNvPr id="19" name="Graphic 18" descr="Checkmark with solid fill">
                <a:extLst>
                  <a:ext uri="{FF2B5EF4-FFF2-40B4-BE49-F238E27FC236}">
                    <a16:creationId xmlns:a16="http://schemas.microsoft.com/office/drawing/2014/main" id="{91C15C6F-1E7A-A986-9260-0B241CD5721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06436" y="5619863"/>
                <a:ext cx="369333" cy="369333"/>
              </a:xfrm>
              <a:prstGeom prst="rect">
                <a:avLst/>
              </a:prstGeom>
            </p:spPr>
          </p:pic>
          <p:pic>
            <p:nvPicPr>
              <p:cNvPr id="20" name="Graphic 19" descr="Checkmark with solid fill">
                <a:extLst>
                  <a:ext uri="{FF2B5EF4-FFF2-40B4-BE49-F238E27FC236}">
                    <a16:creationId xmlns:a16="http://schemas.microsoft.com/office/drawing/2014/main" id="{3214C3C6-087D-9C01-93DE-3AA3EBF4AF08}"/>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14006436" y="6064549"/>
                <a:ext cx="369333" cy="369333"/>
              </a:xfrm>
              <a:prstGeom prst="rect">
                <a:avLst/>
              </a:prstGeom>
            </p:spPr>
          </p:pic>
        </p:grpSp>
      </p:grpSp>
      <p:grpSp>
        <p:nvGrpSpPr>
          <p:cNvPr id="34" name="Group 33">
            <a:extLst>
              <a:ext uri="{FF2B5EF4-FFF2-40B4-BE49-F238E27FC236}">
                <a16:creationId xmlns:a16="http://schemas.microsoft.com/office/drawing/2014/main" id="{E79AAE7E-5335-B873-5FDE-02874A959587}"/>
              </a:ext>
            </a:extLst>
          </p:cNvPr>
          <p:cNvGrpSpPr/>
          <p:nvPr/>
        </p:nvGrpSpPr>
        <p:grpSpPr>
          <a:xfrm>
            <a:off x="-137651" y="13971181"/>
            <a:ext cx="12634452" cy="1327813"/>
            <a:chOff x="11100390" y="13971181"/>
            <a:chExt cx="12362897" cy="1327813"/>
          </a:xfrm>
        </p:grpSpPr>
        <p:sp>
          <p:nvSpPr>
            <p:cNvPr id="23" name="Rectangle 22">
              <a:extLst>
                <a:ext uri="{FF2B5EF4-FFF2-40B4-BE49-F238E27FC236}">
                  <a16:creationId xmlns:a16="http://schemas.microsoft.com/office/drawing/2014/main" id="{BF8C8C77-2292-226D-1535-9967BDD6FD7B}"/>
                </a:ext>
              </a:extLst>
            </p:cNvPr>
            <p:cNvSpPr/>
            <p:nvPr/>
          </p:nvSpPr>
          <p:spPr>
            <a:xfrm>
              <a:off x="11100390" y="13971181"/>
              <a:ext cx="10691813" cy="1327813"/>
            </a:xfrm>
            <a:prstGeom prst="rect">
              <a:avLst/>
            </a:prstGeom>
            <a:solidFill>
              <a:srgbClr val="1B2D5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2464E005-6448-7EAC-D17B-DCB2CF07B1C3}"/>
                </a:ext>
              </a:extLst>
            </p:cNvPr>
            <p:cNvSpPr txBox="1"/>
            <p:nvPr/>
          </p:nvSpPr>
          <p:spPr>
            <a:xfrm>
              <a:off x="12278478" y="14313580"/>
              <a:ext cx="5061098" cy="461665"/>
            </a:xfrm>
            <a:prstGeom prst="rect">
              <a:avLst/>
            </a:prstGeom>
            <a:noFill/>
          </p:spPr>
          <p:txBody>
            <a:bodyPr wrap="square" rtlCol="0">
              <a:spAutoFit/>
            </a:bodyPr>
            <a:lstStyle/>
            <a:p>
              <a:r>
                <a:rPr lang="en-GB" sz="2400" b="1" dirty="0">
                  <a:solidFill>
                    <a:schemeClr val="bg1"/>
                  </a:solidFill>
                </a:rPr>
                <a:t>www.lct.co.uk</a:t>
              </a:r>
            </a:p>
          </p:txBody>
        </p:sp>
        <p:sp>
          <p:nvSpPr>
            <p:cNvPr id="25" name="TextBox 24">
              <a:extLst>
                <a:ext uri="{FF2B5EF4-FFF2-40B4-BE49-F238E27FC236}">
                  <a16:creationId xmlns:a16="http://schemas.microsoft.com/office/drawing/2014/main" id="{C6A6AE20-0CE5-964D-2052-D3CCB1777B87}"/>
                </a:ext>
              </a:extLst>
            </p:cNvPr>
            <p:cNvSpPr txBox="1"/>
            <p:nvPr/>
          </p:nvSpPr>
          <p:spPr>
            <a:xfrm>
              <a:off x="15400484" y="14313580"/>
              <a:ext cx="5061098" cy="461665"/>
            </a:xfrm>
            <a:prstGeom prst="rect">
              <a:avLst/>
            </a:prstGeom>
            <a:noFill/>
          </p:spPr>
          <p:txBody>
            <a:bodyPr wrap="square" rtlCol="0">
              <a:spAutoFit/>
            </a:bodyPr>
            <a:lstStyle/>
            <a:p>
              <a:r>
                <a:rPr lang="en-GB" sz="2400" b="1" dirty="0">
                  <a:solidFill>
                    <a:schemeClr val="bg1"/>
                  </a:solidFill>
                </a:rPr>
                <a:t>info@lct.co.uk</a:t>
              </a:r>
            </a:p>
          </p:txBody>
        </p:sp>
        <p:sp>
          <p:nvSpPr>
            <p:cNvPr id="26" name="TextBox 25">
              <a:extLst>
                <a:ext uri="{FF2B5EF4-FFF2-40B4-BE49-F238E27FC236}">
                  <a16:creationId xmlns:a16="http://schemas.microsoft.com/office/drawing/2014/main" id="{9884D00B-E48E-C29E-B412-C03534EC4AF0}"/>
                </a:ext>
              </a:extLst>
            </p:cNvPr>
            <p:cNvSpPr txBox="1"/>
            <p:nvPr/>
          </p:nvSpPr>
          <p:spPr>
            <a:xfrm>
              <a:off x="18402189" y="14313580"/>
              <a:ext cx="5061098" cy="461665"/>
            </a:xfrm>
            <a:prstGeom prst="rect">
              <a:avLst/>
            </a:prstGeom>
            <a:noFill/>
          </p:spPr>
          <p:txBody>
            <a:bodyPr wrap="square" rtlCol="0">
              <a:spAutoFit/>
            </a:bodyPr>
            <a:lstStyle/>
            <a:p>
              <a:r>
                <a:rPr lang="en-GB" sz="2400" b="1" dirty="0">
                  <a:solidFill>
                    <a:schemeClr val="bg1"/>
                  </a:solidFill>
                </a:rPr>
                <a:t>+44(0)2045423230</a:t>
              </a:r>
            </a:p>
          </p:txBody>
        </p:sp>
        <p:pic>
          <p:nvPicPr>
            <p:cNvPr id="28" name="Graphic 27" descr="Email with solid fill">
              <a:extLst>
                <a:ext uri="{FF2B5EF4-FFF2-40B4-BE49-F238E27FC236}">
                  <a16:creationId xmlns:a16="http://schemas.microsoft.com/office/drawing/2014/main" id="{6C1C5450-F029-808D-6660-B3A0EA741FE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414252" y="14204238"/>
              <a:ext cx="680348" cy="680348"/>
            </a:xfrm>
            <a:prstGeom prst="rect">
              <a:avLst/>
            </a:prstGeom>
          </p:spPr>
        </p:pic>
        <p:pic>
          <p:nvPicPr>
            <p:cNvPr id="30" name="Graphic 29" descr="Internet with solid fill">
              <a:extLst>
                <a:ext uri="{FF2B5EF4-FFF2-40B4-BE49-F238E27FC236}">
                  <a16:creationId xmlns:a16="http://schemas.microsoft.com/office/drawing/2014/main" id="{193DC901-A0BA-CE5C-50AA-0AEA1F427A3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4689656" y="14204238"/>
              <a:ext cx="710828" cy="710828"/>
            </a:xfrm>
            <a:prstGeom prst="rect">
              <a:avLst/>
            </a:prstGeom>
          </p:spPr>
        </p:pic>
        <p:pic>
          <p:nvPicPr>
            <p:cNvPr id="32" name="Graphic 31" descr="Receiver with solid fill">
              <a:extLst>
                <a:ext uri="{FF2B5EF4-FFF2-40B4-BE49-F238E27FC236}">
                  <a16:creationId xmlns:a16="http://schemas.microsoft.com/office/drawing/2014/main" id="{D621164D-3CDD-6B81-F10E-95C3054C711A}"/>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7888530" y="14257824"/>
              <a:ext cx="573175" cy="573175"/>
            </a:xfrm>
            <a:prstGeom prst="rect">
              <a:avLst/>
            </a:prstGeom>
          </p:spPr>
        </p:pic>
      </p:grpSp>
      <p:sp>
        <p:nvSpPr>
          <p:cNvPr id="35" name="Rectangle 34">
            <a:extLst>
              <a:ext uri="{FF2B5EF4-FFF2-40B4-BE49-F238E27FC236}">
                <a16:creationId xmlns:a16="http://schemas.microsoft.com/office/drawing/2014/main" id="{9B0C3587-2B24-99A9-E2C9-894A7BDFAD35}"/>
              </a:ext>
            </a:extLst>
          </p:cNvPr>
          <p:cNvSpPr/>
          <p:nvPr/>
        </p:nvSpPr>
        <p:spPr>
          <a:xfrm>
            <a:off x="815670" y="-340242"/>
            <a:ext cx="3612674" cy="1057290"/>
          </a:xfrm>
          <a:prstGeom prst="rect">
            <a:avLst/>
          </a:prstGeom>
          <a:solidFill>
            <a:schemeClr val="bg1"/>
          </a:solidFill>
          <a:ln w="57150">
            <a:solidFill>
              <a:schemeClr val="accent1">
                <a:shade val="1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36" name="Graphic 35">
            <a:extLst>
              <a:ext uri="{FF2B5EF4-FFF2-40B4-BE49-F238E27FC236}">
                <a16:creationId xmlns:a16="http://schemas.microsoft.com/office/drawing/2014/main" id="{D8388296-CFF0-16EB-D76F-54C9CFB6716E}"/>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2027953" y="80131"/>
            <a:ext cx="1188108" cy="535184"/>
          </a:xfrm>
          <a:prstGeom prst="rect">
            <a:avLst/>
          </a:prstGeom>
        </p:spPr>
      </p:pic>
      <p:pic>
        <p:nvPicPr>
          <p:cNvPr id="2052" name="Picture 4">
            <a:extLst>
              <a:ext uri="{FF2B5EF4-FFF2-40B4-BE49-F238E27FC236}">
                <a16:creationId xmlns:a16="http://schemas.microsoft.com/office/drawing/2014/main" id="{42BEB4B3-52CD-A71A-C65B-750D8AAAB6FF}"/>
              </a:ext>
            </a:extLst>
          </p:cNvPr>
          <p:cNvPicPr>
            <a:picLocks noChangeAspect="1" noChangeArrowheads="1"/>
          </p:cNvPicPr>
          <p:nvPr/>
        </p:nvPicPr>
        <p:blipFill rotWithShape="1">
          <a:blip r:embed="rId12">
            <a:extLst>
              <a:ext uri="{28A0092B-C50C-407E-A947-70E740481C1C}">
                <a14:useLocalDpi xmlns:a14="http://schemas.microsoft.com/office/drawing/2010/main" val="0"/>
              </a:ext>
            </a:extLst>
          </a:blip>
          <a:srcRect t="9146" b="6356"/>
          <a:stretch>
            <a:fillRect/>
          </a:stretch>
        </p:blipFill>
        <p:spPr bwMode="auto">
          <a:xfrm>
            <a:off x="-27214" y="10264877"/>
            <a:ext cx="5724052" cy="37367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00821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LCT Case Study Template" id="{DF8D0409-53B5-4AED-B034-1CA10D3492F4}" vid="{5E03EF3D-4FEF-449E-9784-1217D8690AE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b67dcfd-1360-4e80-b5a8-1b7b93915e1e" xsi:nil="true"/>
    <lcf76f155ced4ddcb4097134ff3c332f xmlns="f92810b4-e32a-4dc0-811a-41e656c11b78">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8FD99D5CCE8F34E858D2E59C1B5E0FD" ma:contentTypeVersion="18" ma:contentTypeDescription="Create a new document." ma:contentTypeScope="" ma:versionID="483d068bb4157a7cc133391a537e9cad">
  <xsd:schema xmlns:xsd="http://www.w3.org/2001/XMLSchema" xmlns:xs="http://www.w3.org/2001/XMLSchema" xmlns:p="http://schemas.microsoft.com/office/2006/metadata/properties" xmlns:ns2="f92810b4-e32a-4dc0-811a-41e656c11b78" xmlns:ns3="1b67dcfd-1360-4e80-b5a8-1b7b93915e1e" targetNamespace="http://schemas.microsoft.com/office/2006/metadata/properties" ma:root="true" ma:fieldsID="2e8c9482101f71703f96ed163350166b" ns2:_="" ns3:_="">
    <xsd:import namespace="f92810b4-e32a-4dc0-811a-41e656c11b78"/>
    <xsd:import namespace="1b67dcfd-1360-4e80-b5a8-1b7b93915e1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LengthInSeconds" minOccurs="0"/>
                <xsd:element ref="ns2:MediaServiceDateTaken"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2810b4-e32a-4dc0-811a-41e656c11b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24d662d-3c6b-4f00-8a13-314eedd75ef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67dcfd-1360-4e80-b5a8-1b7b93915e1e"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00c7eb8f-adb4-4d58-9eec-1416584a379e}" ma:internalName="TaxCatchAll" ma:showField="CatchAllData" ma:web="1b67dcfd-1360-4e80-b5a8-1b7b93915e1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3E8E1D0-5813-47C9-B88E-3286B859B98D}">
  <ds:schemaRefs>
    <ds:schemaRef ds:uri="http://schemas.microsoft.com/office/2006/metadata/properties"/>
    <ds:schemaRef ds:uri="http://schemas.microsoft.com/office/infopath/2007/PartnerControls"/>
    <ds:schemaRef ds:uri="1b67dcfd-1360-4e80-b5a8-1b7b93915e1e"/>
    <ds:schemaRef ds:uri="f92810b4-e32a-4dc0-811a-41e656c11b78"/>
  </ds:schemaRefs>
</ds:datastoreItem>
</file>

<file path=customXml/itemProps2.xml><?xml version="1.0" encoding="utf-8"?>
<ds:datastoreItem xmlns:ds="http://schemas.openxmlformats.org/officeDocument/2006/customXml" ds:itemID="{AA6915E0-BF3E-459C-9498-6443663D1E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2810b4-e32a-4dc0-811a-41e656c11b78"/>
    <ds:schemaRef ds:uri="1b67dcfd-1360-4e80-b5a8-1b7b93915e1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F43F49D-4301-44C2-8521-D2222252921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170</TotalTime>
  <Words>535</Words>
  <Application>Microsoft Office PowerPoint</Application>
  <PresentationFormat>Custom</PresentationFormat>
  <Paragraphs>64</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Aptos Black</vt:lpstr>
      <vt:lpstr>Aptos Display</vt:lpstr>
      <vt:lpstr>Arial</vt:lpstr>
      <vt:lpstr>Gill Sans MT</vt:lpstr>
      <vt:lpstr>Gill Sans Nova</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Joe Hardingham [sd21jh]</dc:creator>
  <cp:lastModifiedBy>Fay Drewry</cp:lastModifiedBy>
  <cp:revision>6</cp:revision>
  <dcterms:created xsi:type="dcterms:W3CDTF">2025-05-12T08:13:01Z</dcterms:created>
  <dcterms:modified xsi:type="dcterms:W3CDTF">2025-07-24T15:32:42Z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0x010100C8FD99D5CCE8F34E858D2E59C1B5E0FD</vt:lpwstr>
  </property>
  <property fmtid="{D5CDD505-2E9C-101B-9397-08002B2CF9AE}" pid="3" name="MediaServiceImageTags">
    <vt:lpwstr/>
  </property>
</Properties>
</file>